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  <p:sldMasterId id="2147483683" r:id="rId3"/>
  </p:sldMasterIdLst>
  <p:notesMasterIdLst>
    <p:notesMasterId r:id="rId17"/>
  </p:notesMasterIdLst>
  <p:sldIdLst>
    <p:sldId id="292" r:id="rId4"/>
    <p:sldId id="293" r:id="rId5"/>
    <p:sldId id="261" r:id="rId6"/>
    <p:sldId id="259" r:id="rId7"/>
    <p:sldId id="262" r:id="rId8"/>
    <p:sldId id="294" r:id="rId9"/>
    <p:sldId id="270" r:id="rId10"/>
    <p:sldId id="272" r:id="rId11"/>
    <p:sldId id="273" r:id="rId12"/>
    <p:sldId id="274" r:id="rId13"/>
    <p:sldId id="275" r:id="rId14"/>
    <p:sldId id="276" r:id="rId15"/>
    <p:sldId id="285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oboto Light" panose="020B0604020202020204" charset="0"/>
      <p:regular r:id="rId22"/>
      <p:bold r:id="rId23"/>
      <p:italic r:id="rId24"/>
      <p:boldItalic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Alfa Slab One" panose="020B0604020202020204" charset="0"/>
      <p:regular r:id="rId30"/>
    </p:embeddedFont>
    <p:embeddedFont>
      <p:font typeface="Proxima Nova" panose="020B060402020202020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lV4gLfpQ1isxTBmbumo0JZU9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6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45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4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8416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4" name="Google Shape;1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Google Shape;75;p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" name="Google Shape;76;p3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4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foli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1" t="23424" r="59555" b="3143"/>
          <a:stretch/>
        </p:blipFill>
        <p:spPr>
          <a:xfrm flipH="1">
            <a:off x="0" y="0"/>
            <a:ext cx="2087724" cy="5143500"/>
          </a:xfrm>
          <a:prstGeom prst="rect">
            <a:avLst/>
          </a:prstGeom>
        </p:spPr>
      </p:pic>
      <p:pic>
        <p:nvPicPr>
          <p:cNvPr id="7" name="Bild 9" descr="gas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02" y="4684674"/>
            <a:ext cx="748693" cy="312325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303749" y="350044"/>
            <a:ext cx="6187790" cy="40481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 durch Klicken hinzufügen</a:t>
            </a:r>
            <a:endParaRPr lang="de-DE" dirty="0"/>
          </a:p>
        </p:txBody>
      </p:sp>
      <p:sp>
        <p:nvSpPr>
          <p:cNvPr id="14" name="Textplatzhalter 12"/>
          <p:cNvSpPr>
            <a:spLocks noGrp="1"/>
          </p:cNvSpPr>
          <p:nvPr>
            <p:ph type="body" sz="half" idx="1"/>
          </p:nvPr>
        </p:nvSpPr>
        <p:spPr>
          <a:xfrm>
            <a:off x="2303748" y="835820"/>
            <a:ext cx="6187790" cy="3508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/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423070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477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817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64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sfolie6">
  <p:cSld name="Inhaltsfolie6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5" descr="gast-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0405" y="4684678"/>
            <a:ext cx="748693" cy="31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5"/>
          <p:cNvSpPr txBox="1">
            <a:spLocks noGrp="1"/>
          </p:cNvSpPr>
          <p:nvPr>
            <p:ph type="title"/>
          </p:nvPr>
        </p:nvSpPr>
        <p:spPr>
          <a:xfrm>
            <a:off x="2303749" y="350044"/>
            <a:ext cx="6187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body" idx="1"/>
          </p:nvPr>
        </p:nvSpPr>
        <p:spPr>
          <a:xfrm>
            <a:off x="2303749" y="835822"/>
            <a:ext cx="6187800" cy="3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238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5" name="Google Shape;15;p25"/>
          <p:cNvPicPr preferRelativeResize="0"/>
          <p:nvPr/>
        </p:nvPicPr>
        <p:blipFill rotWithShape="1">
          <a:blip r:embed="rId3">
            <a:alphaModFix/>
          </a:blip>
          <a:srcRect l="14718" t="396" r="24960" b="554"/>
          <a:stretch/>
        </p:blipFill>
        <p:spPr>
          <a:xfrm>
            <a:off x="1" y="3"/>
            <a:ext cx="208772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268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683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652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765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446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616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lussfoli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5BA-34F2-43B7-A0B0-E80D4FBD964E}" type="datetimeFigureOut">
              <a:rPr lang="de-DE" smtClean="0"/>
              <a:t>05.06.2024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t="2754" r="19461" b="10054"/>
          <a:stretch/>
        </p:blipFill>
        <p:spPr>
          <a:xfrm>
            <a:off x="0" y="0"/>
            <a:ext cx="5576638" cy="5143500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5813822" y="1545636"/>
            <a:ext cx="3132534" cy="810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Vielen Dank für Ihre Aufmerksamkeit!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quarter" idx="12" hasCustomPrompt="1"/>
          </p:nvPr>
        </p:nvSpPr>
        <p:spPr>
          <a:xfrm>
            <a:off x="5813826" y="2842026"/>
            <a:ext cx="3132533" cy="323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 baseline="0"/>
            </a:lvl1pPr>
            <a:lvl2pPr marL="257169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de-DE" dirty="0" smtClean="0"/>
              <a:t>Kontakt / Ansprechpartner</a:t>
            </a:r>
          </a:p>
          <a:p>
            <a:pPr lvl="0"/>
            <a:endParaRPr lang="de-DE" dirty="0" smtClean="0"/>
          </a:p>
        </p:txBody>
      </p:sp>
      <p:sp>
        <p:nvSpPr>
          <p:cNvPr id="10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5813825" y="3267433"/>
            <a:ext cx="3132533" cy="330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25" baseline="0"/>
            </a:lvl1pPr>
            <a:lvl2pPr marL="257169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de-DE" dirty="0" smtClean="0"/>
              <a:t>Telefon (optional)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 hasCustomPrompt="1"/>
          </p:nvPr>
        </p:nvSpPr>
        <p:spPr>
          <a:xfrm>
            <a:off x="5813822" y="3706421"/>
            <a:ext cx="3132534" cy="322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/>
            </a:lvl1pPr>
            <a:lvl2pPr marL="257169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de-DE" dirty="0" smtClean="0"/>
              <a:t>Email</a:t>
            </a:r>
          </a:p>
        </p:txBody>
      </p:sp>
      <p:pic>
        <p:nvPicPr>
          <p:cNvPr id="12" name="Bild 9" descr="gas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05" y="4684679"/>
            <a:ext cx="748693" cy="31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72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180416_job_143417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-17946"/>
          <a:stretch/>
        </p:blipFill>
        <p:spPr>
          <a:xfrm>
            <a:off x="-18510" y="0"/>
            <a:ext cx="6912768" cy="5143500"/>
          </a:xfrm>
          <a:prstGeom prst="rect">
            <a:avLst/>
          </a:prstGeom>
        </p:spPr>
      </p:pic>
      <p:pic>
        <p:nvPicPr>
          <p:cNvPr id="9" name="Bild 13" descr="gast-logo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15890" r="10514" b="12606"/>
          <a:stretch/>
        </p:blipFill>
        <p:spPr>
          <a:xfrm>
            <a:off x="7650342" y="4515966"/>
            <a:ext cx="1296144" cy="486054"/>
          </a:xfrm>
          <a:prstGeom prst="rect">
            <a:avLst/>
          </a:prstGeom>
        </p:spPr>
      </p:pic>
      <p:sp>
        <p:nvSpPr>
          <p:cNvPr id="5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5813822" y="680514"/>
            <a:ext cx="3132534" cy="810816"/>
          </a:xfrm>
        </p:spPr>
        <p:txBody>
          <a:bodyPr/>
          <a:lstStyle>
            <a:lvl1pPr marL="0" indent="0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quarter" idx="12" hasCustomPrompt="1"/>
          </p:nvPr>
        </p:nvSpPr>
        <p:spPr>
          <a:xfrm>
            <a:off x="5813822" y="1741427"/>
            <a:ext cx="3132534" cy="810816"/>
          </a:xfrm>
        </p:spPr>
        <p:txBody>
          <a:bodyPr/>
          <a:lstStyle>
            <a:lvl1pPr marL="0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Name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3" hasCustomPrompt="1"/>
          </p:nvPr>
        </p:nvSpPr>
        <p:spPr>
          <a:xfrm>
            <a:off x="5813822" y="2750291"/>
            <a:ext cx="3132534" cy="810816"/>
          </a:xfrm>
        </p:spPr>
        <p:txBody>
          <a:bodyPr/>
          <a:lstStyle>
            <a:lvl1pPr marL="0" indent="0">
              <a:buNone/>
              <a:defRPr sz="1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390362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2000" y="1348980"/>
            <a:ext cx="4949625" cy="844153"/>
          </a:xfrm>
        </p:spPr>
        <p:txBody>
          <a:bodyPr/>
          <a:lstStyle>
            <a:lvl1pPr>
              <a:defRPr sz="225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2000" y="2293145"/>
            <a:ext cx="4140000" cy="1575197"/>
          </a:xfrm>
        </p:spPr>
        <p:txBody>
          <a:bodyPr/>
          <a:lstStyle>
            <a:lvl1pPr marL="0" indent="0">
              <a:defRPr sz="2100"/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6" name="Bild 13" descr="gast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249902"/>
            <a:ext cx="1633444" cy="68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2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schenfolie1">
  <p:cSld name="Zischenfolie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6"/>
          <p:cNvPicPr preferRelativeResize="0"/>
          <p:nvPr/>
        </p:nvPicPr>
        <p:blipFill rotWithShape="1">
          <a:blip r:embed="rId2">
            <a:alphaModFix/>
          </a:blip>
          <a:srcRect l="3101" r="47198"/>
          <a:stretch/>
        </p:blipFill>
        <p:spPr>
          <a:xfrm>
            <a:off x="-18510" y="0"/>
            <a:ext cx="38344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6" descr="gast-logo.png"/>
          <p:cNvPicPr preferRelativeResize="0"/>
          <p:nvPr/>
        </p:nvPicPr>
        <p:blipFill rotWithShape="1">
          <a:blip r:embed="rId3">
            <a:alphaModFix/>
          </a:blip>
          <a:srcRect l="9942" t="15888" r="10514" b="12606"/>
          <a:stretch/>
        </p:blipFill>
        <p:spPr>
          <a:xfrm>
            <a:off x="7650342" y="4515966"/>
            <a:ext cx="1296145" cy="4860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6"/>
          <p:cNvSpPr txBox="1">
            <a:spLocks noGrp="1"/>
          </p:cNvSpPr>
          <p:nvPr>
            <p:ph type="body" idx="1"/>
          </p:nvPr>
        </p:nvSpPr>
        <p:spPr>
          <a:xfrm>
            <a:off x="4356497" y="1869281"/>
            <a:ext cx="39957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2000" y="1348980"/>
            <a:ext cx="4949625" cy="844153"/>
          </a:xfrm>
        </p:spPr>
        <p:txBody>
          <a:bodyPr/>
          <a:lstStyle>
            <a:lvl1pPr>
              <a:defRPr sz="225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2000" y="2293145"/>
            <a:ext cx="4140000" cy="1575197"/>
          </a:xfrm>
        </p:spPr>
        <p:txBody>
          <a:bodyPr/>
          <a:lstStyle>
            <a:lvl1pPr marL="0" indent="0">
              <a:defRPr sz="2100"/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5" name="Bild 13" descr="gast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4299943"/>
            <a:ext cx="1633444" cy="68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72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title"/>
          </p:nvPr>
        </p:nvSpPr>
        <p:spPr>
          <a:xfrm>
            <a:off x="432000" y="350044"/>
            <a:ext cx="8352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body" idx="1"/>
          </p:nvPr>
        </p:nvSpPr>
        <p:spPr>
          <a:xfrm>
            <a:off x="432000" y="835820"/>
            <a:ext cx="8352600" cy="3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sfolie2">
  <p:cSld name="1_Inhaltsfolie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432003" y="350044"/>
            <a:ext cx="6454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50" rIns="68575" bIns="3425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432003" y="835822"/>
            <a:ext cx="6454800" cy="3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50" rIns="68575" bIns="3425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5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47" name="Google Shape;47;p32"/>
          <p:cNvPicPr preferRelativeResize="0"/>
          <p:nvPr/>
        </p:nvPicPr>
        <p:blipFill rotWithShape="1">
          <a:blip r:embed="rId2">
            <a:alphaModFix/>
          </a:blip>
          <a:srcRect l="40691"/>
          <a:stretch/>
        </p:blipFill>
        <p:spPr>
          <a:xfrm>
            <a:off x="7128000" y="0"/>
            <a:ext cx="203371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2" descr="gast-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516" y="4684679"/>
            <a:ext cx="748693" cy="3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34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34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8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66B176AD-F1BE-4DD8-91CD-7001209CFC08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05.06.2024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61FCCCF5-5E34-45E0-9E58-490F2BDC0EF1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2001" y="350044"/>
            <a:ext cx="8352431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2001" y="835820"/>
            <a:ext cx="8352431" cy="35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62686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0"/>
        </a:spcBef>
        <a:spcAft>
          <a:spcPct val="30000"/>
        </a:spcAft>
        <a:defRPr sz="1875">
          <a:solidFill>
            <a:schemeClr val="tx1"/>
          </a:solidFill>
          <a:latin typeface="+mn-lt"/>
          <a:ea typeface="+mn-ea"/>
          <a:cs typeface="+mn-cs"/>
        </a:defRPr>
      </a:lvl1pPr>
      <a:lvl2pPr marL="461963" indent="-195263" algn="l" rtl="0" eaLnBrk="1" fontAlgn="base" hangingPunct="1">
        <a:spcBef>
          <a:spcPct val="0"/>
        </a:spcBef>
        <a:spcAft>
          <a:spcPct val="30000"/>
        </a:spcAft>
        <a:buFont typeface="Wingdings" pitchFamily="2" charset="2"/>
        <a:buChar char="§"/>
        <a:defRPr sz="1875">
          <a:solidFill>
            <a:schemeClr val="tx1"/>
          </a:solidFill>
          <a:latin typeface="+mn-lt"/>
        </a:defRPr>
      </a:lvl2pPr>
      <a:lvl3pPr marL="802481" indent="-205979" algn="l" rtl="0" eaLnBrk="1" fontAlgn="base" hangingPunct="1">
        <a:spcBef>
          <a:spcPct val="0"/>
        </a:spcBef>
        <a:spcAft>
          <a:spcPct val="30000"/>
        </a:spcAft>
        <a:buFont typeface="Wingdings" pitchFamily="2" charset="2"/>
        <a:buChar char="§"/>
        <a:defRPr sz="1875">
          <a:solidFill>
            <a:schemeClr val="tx1"/>
          </a:solidFill>
          <a:latin typeface="+mn-lt"/>
        </a:defRPr>
      </a:lvl3pPr>
      <a:lvl4pPr marL="1143000" indent="-205979" algn="l" rtl="0" eaLnBrk="1" fontAlgn="base" hangingPunct="1">
        <a:spcBef>
          <a:spcPct val="0"/>
        </a:spcBef>
        <a:spcAft>
          <a:spcPct val="30000"/>
        </a:spcAft>
        <a:buFont typeface="Wingdings" pitchFamily="2" charset="2"/>
        <a:buChar char="§"/>
        <a:defRPr sz="1875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378">
          <p15:clr>
            <a:srgbClr val="F26B43"/>
          </p15:clr>
        </p15:guide>
        <p15:guide id="3" pos="452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xi.neidhardt@gast.de" TargetMode="Externa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deutsch-uni.com/" TargetMode="Externa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t.de/" TargetMode="External"/><Relationship Id="rId2" Type="http://schemas.openxmlformats.org/officeDocument/2006/relationships/hyperlink" Target="mailto:maxi.neidhardt@gast.de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tdaf.d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tas.de/" TargetMode="External"/><Relationship Id="rId2" Type="http://schemas.openxmlformats.org/officeDocument/2006/relationships/hyperlink" Target="https://www.testas.de/en/pruefungstermine_en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5813822" y="195486"/>
            <a:ext cx="3240676" cy="1620180"/>
          </a:xfrm>
        </p:spPr>
        <p:txBody>
          <a:bodyPr/>
          <a:lstStyle/>
          <a:p>
            <a:r>
              <a:rPr lang="de-DE" dirty="0" smtClean="0">
                <a:cs typeface="Arial"/>
              </a:rPr>
              <a:t>g</a:t>
            </a:r>
            <a:r>
              <a:rPr lang="de-DE" dirty="0" smtClean="0">
                <a:solidFill>
                  <a:srgbClr val="007BB4"/>
                </a:solidFill>
                <a:cs typeface="Arial"/>
              </a:rPr>
              <a:t>.</a:t>
            </a:r>
            <a:r>
              <a:rPr lang="de-DE" dirty="0" smtClean="0">
                <a:cs typeface="Arial"/>
              </a:rPr>
              <a:t>a</a:t>
            </a:r>
            <a:r>
              <a:rPr lang="de-DE" dirty="0" smtClean="0">
                <a:solidFill>
                  <a:srgbClr val="48D0B5"/>
                </a:solidFill>
                <a:cs typeface="Arial"/>
              </a:rPr>
              <a:t>.</a:t>
            </a:r>
            <a:r>
              <a:rPr lang="de-DE" dirty="0" smtClean="0">
                <a:cs typeface="Arial"/>
              </a:rPr>
              <a:t>s</a:t>
            </a:r>
            <a:r>
              <a:rPr lang="de-DE" dirty="0" smtClean="0">
                <a:solidFill>
                  <a:srgbClr val="FEBE3B"/>
                </a:solidFill>
                <a:cs typeface="Arial"/>
              </a:rPr>
              <a:t>.</a:t>
            </a:r>
            <a:r>
              <a:rPr lang="de-DE" dirty="0" smtClean="0">
                <a:cs typeface="Arial"/>
              </a:rPr>
              <a:t>t</a:t>
            </a:r>
            <a:r>
              <a:rPr lang="de-DE" dirty="0" smtClean="0">
                <a:solidFill>
                  <a:srgbClr val="E30614"/>
                </a:solidFill>
                <a:cs typeface="Arial"/>
              </a:rPr>
              <a:t>.</a:t>
            </a:r>
            <a:r>
              <a:rPr lang="de-DE" dirty="0" smtClean="0">
                <a:cs typeface="Arial"/>
              </a:rPr>
              <a:t> </a:t>
            </a:r>
            <a:endParaRPr lang="de-DE" sz="1650" dirty="0">
              <a:cs typeface="Arial"/>
            </a:endParaRPr>
          </a:p>
          <a:p>
            <a:r>
              <a:rPr lang="de-DE" sz="1650" b="1" dirty="0" err="1"/>
              <a:t>g</a:t>
            </a:r>
            <a:r>
              <a:rPr lang="de-DE" sz="1650" dirty="0" err="1"/>
              <a:t>esellschaft</a:t>
            </a:r>
            <a:r>
              <a:rPr lang="de-DE" sz="1650" dirty="0"/>
              <a:t> für         </a:t>
            </a:r>
            <a:r>
              <a:rPr lang="de-DE" sz="1650" b="1" dirty="0"/>
              <a:t>a</a:t>
            </a:r>
            <a:r>
              <a:rPr lang="de-DE" sz="1650" dirty="0"/>
              <a:t>kademische </a:t>
            </a:r>
            <a:r>
              <a:rPr lang="de-DE" sz="1650" b="1" dirty="0" err="1"/>
              <a:t>s</a:t>
            </a:r>
            <a:r>
              <a:rPr lang="de-DE" sz="1650" dirty="0" err="1"/>
              <a:t>tudienvorbereitung</a:t>
            </a:r>
            <a:r>
              <a:rPr lang="de-DE" sz="1650" dirty="0"/>
              <a:t> und </a:t>
            </a:r>
            <a:r>
              <a:rPr lang="de-DE" sz="1650" b="1" dirty="0" err="1"/>
              <a:t>t</a:t>
            </a:r>
            <a:r>
              <a:rPr lang="de-DE" sz="1650" dirty="0" err="1"/>
              <a:t>estentwicklung</a:t>
            </a:r>
            <a:endParaRPr lang="de-DE" sz="1650" dirty="0"/>
          </a:p>
          <a:p>
            <a:endParaRPr lang="de-DE" sz="1800" dirty="0"/>
          </a:p>
          <a:p>
            <a:r>
              <a:rPr lang="de-DE" sz="1350" dirty="0" err="1"/>
              <a:t>Sociedade</a:t>
            </a:r>
            <a:r>
              <a:rPr lang="de-DE" sz="1350" dirty="0"/>
              <a:t> </a:t>
            </a:r>
            <a:r>
              <a:rPr lang="pt-BR" sz="1350" dirty="0"/>
              <a:t>de Preparação Acadêmica e Desenvolvimento de Testes </a:t>
            </a:r>
            <a:endParaRPr lang="de-DE" sz="1350" dirty="0"/>
          </a:p>
          <a:p>
            <a:r>
              <a:rPr lang="de-DE" sz="1350" dirty="0"/>
              <a:t>Maxi Neidhardt</a:t>
            </a:r>
          </a:p>
          <a:p>
            <a:r>
              <a:rPr lang="de-DE" sz="1350" dirty="0" smtClean="0">
                <a:hlinkClick r:id="rId2"/>
              </a:rPr>
              <a:t>Maxi.neidhardt@gast.de</a:t>
            </a:r>
            <a:endParaRPr lang="de-DE" sz="1350" dirty="0"/>
          </a:p>
          <a:p>
            <a:r>
              <a:rPr lang="de-DE" sz="1350" dirty="0"/>
              <a:t> </a:t>
            </a:r>
          </a:p>
          <a:p>
            <a:r>
              <a:rPr lang="de-DE" sz="1350" dirty="0" smtClean="0"/>
              <a:t>Dia de Portas </a:t>
            </a:r>
            <a:r>
              <a:rPr lang="de-DE" sz="1350" dirty="0" err="1"/>
              <a:t>A</a:t>
            </a:r>
            <a:r>
              <a:rPr lang="de-DE" sz="1350" dirty="0" err="1" smtClean="0"/>
              <a:t>bertas</a:t>
            </a:r>
            <a:r>
              <a:rPr lang="de-DE" sz="1350" dirty="0" smtClean="0"/>
              <a:t> DWIH</a:t>
            </a:r>
            <a:endParaRPr lang="de-DE" sz="1350" dirty="0"/>
          </a:p>
          <a:p>
            <a:r>
              <a:rPr lang="de-DE" sz="1350" dirty="0" smtClean="0"/>
              <a:t>05 </a:t>
            </a:r>
            <a:r>
              <a:rPr lang="de-DE" sz="1350" dirty="0"/>
              <a:t>de </a:t>
            </a:r>
            <a:r>
              <a:rPr lang="de-DE" sz="1350" dirty="0" err="1" smtClean="0"/>
              <a:t>junho</a:t>
            </a:r>
            <a:r>
              <a:rPr lang="de-DE" sz="1350" dirty="0" smtClean="0"/>
              <a:t> de </a:t>
            </a:r>
            <a:r>
              <a:rPr lang="de-DE" sz="1350" dirty="0" smtClean="0"/>
              <a:t>2024</a:t>
            </a:r>
            <a:endParaRPr lang="de-DE" sz="1350" dirty="0"/>
          </a:p>
          <a:p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33808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0" y="694275"/>
            <a:ext cx="2808674" cy="436162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 txBox="1"/>
          <p:nvPr/>
        </p:nvSpPr>
        <p:spPr>
          <a:xfrm>
            <a:off x="60725" y="123650"/>
            <a:ext cx="35754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Uni-Deutsch </a:t>
            </a:r>
            <a:endParaRPr sz="1800" b="0" i="0" u="none" strike="noStrike" cap="none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Sprachkurs B1/B2</a:t>
            </a:r>
            <a:endParaRPr sz="1800" b="0" i="0" u="none" strike="noStrike" cap="none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6206125" y="123650"/>
            <a:ext cx="27297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Uni-Deutsch Studienpraxis B2</a:t>
            </a:r>
            <a:endParaRPr sz="1800" b="0" i="0" u="none" strike="noStrike" cap="none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8500" y="728913"/>
            <a:ext cx="2766999" cy="429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/>
          <p:cNvPicPr preferRelativeResize="0"/>
          <p:nvPr/>
        </p:nvPicPr>
        <p:blipFill rotWithShape="1">
          <a:blip r:embed="rId5">
            <a:alphaModFix/>
          </a:blip>
          <a:srcRect t="1263"/>
          <a:stretch/>
        </p:blipFill>
        <p:spPr>
          <a:xfrm>
            <a:off x="6206125" y="752725"/>
            <a:ext cx="2853025" cy="330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"/>
          <p:cNvSpPr txBox="1"/>
          <p:nvPr/>
        </p:nvSpPr>
        <p:spPr>
          <a:xfrm>
            <a:off x="3130950" y="123650"/>
            <a:ext cx="27297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Uni-Deutsch Studienorganisation B1</a:t>
            </a:r>
            <a:endParaRPr sz="1800" b="0" i="0" u="none" strike="noStrike" cap="none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1"/>
          <p:cNvPicPr preferRelativeResize="0"/>
          <p:nvPr/>
        </p:nvPicPr>
        <p:blipFill rotWithShape="1">
          <a:blip r:embed="rId3">
            <a:alphaModFix/>
          </a:blip>
          <a:srcRect t="7834"/>
          <a:stretch/>
        </p:blipFill>
        <p:spPr>
          <a:xfrm>
            <a:off x="448575" y="706950"/>
            <a:ext cx="3777326" cy="43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1"/>
          <p:cNvSpPr txBox="1"/>
          <p:nvPr/>
        </p:nvSpPr>
        <p:spPr>
          <a:xfrm>
            <a:off x="500200" y="260150"/>
            <a:ext cx="37257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0" i="0" u="none" strike="noStrike" cap="none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Business-Praxis B1-B2</a:t>
            </a:r>
            <a:endParaRPr sz="2500" b="0" i="0" u="none" strike="noStrike" cap="none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" name="Google Shape;23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6603" y="577275"/>
            <a:ext cx="3725596" cy="4566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1"/>
          <p:cNvSpPr txBox="1"/>
          <p:nvPr/>
        </p:nvSpPr>
        <p:spPr>
          <a:xfrm>
            <a:off x="4940975" y="260150"/>
            <a:ext cx="41469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0" i="0" u="none" strike="noStrike" cap="none" dirty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Fachdeutsch Technik C1 </a:t>
            </a:r>
            <a:endParaRPr sz="2500" b="0" i="0" u="none" strike="noStrike" cap="none" dirty="0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2"/>
          <p:cNvPicPr preferRelativeResize="0"/>
          <p:nvPr/>
        </p:nvPicPr>
        <p:blipFill rotWithShape="1">
          <a:blip r:embed="rId3">
            <a:alphaModFix/>
          </a:blip>
          <a:srcRect t="495" b="484"/>
          <a:stretch/>
        </p:blipFill>
        <p:spPr>
          <a:xfrm>
            <a:off x="448575" y="706950"/>
            <a:ext cx="3777326" cy="43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2"/>
          <p:cNvSpPr txBox="1"/>
          <p:nvPr/>
        </p:nvSpPr>
        <p:spPr>
          <a:xfrm>
            <a:off x="500200" y="260150"/>
            <a:ext cx="37257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dirty="0" smtClean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pt-BR" sz="2500" b="0" i="0" u="none" strike="noStrike" cap="none" dirty="0" smtClean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achdeutsch </a:t>
            </a:r>
            <a:r>
              <a:rPr lang="pt-BR" sz="2500" dirty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pt-BR" sz="2500" b="0" i="0" u="none" strike="noStrike" cap="none" dirty="0" smtClean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edizin </a:t>
            </a:r>
            <a:r>
              <a:rPr lang="pt-BR" sz="2500" b="0" i="0" u="none" strike="noStrike" cap="none" dirty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C1</a:t>
            </a:r>
            <a:endParaRPr sz="2500" b="0" i="0" u="none" strike="noStrike" cap="none" dirty="0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5525" y="645425"/>
            <a:ext cx="3861906" cy="449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2"/>
          <p:cNvSpPr txBox="1"/>
          <p:nvPr/>
        </p:nvSpPr>
        <p:spPr>
          <a:xfrm>
            <a:off x="4940975" y="260150"/>
            <a:ext cx="41469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dirty="0" smtClean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Fachd</a:t>
            </a:r>
            <a:r>
              <a:rPr lang="pt-BR" sz="2500" b="0" i="0" u="none" strike="noStrike" cap="none" dirty="0" smtClean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eutsch </a:t>
            </a:r>
            <a:r>
              <a:rPr lang="pt-BR" sz="2500" dirty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pt-BR" sz="2500" b="0" i="0" u="none" strike="noStrike" cap="none" dirty="0" smtClean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irtschaft </a:t>
            </a:r>
            <a:r>
              <a:rPr lang="pt-BR" sz="2500" b="0" i="0" u="none" strike="noStrike" cap="none" dirty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C1</a:t>
            </a:r>
            <a:endParaRPr sz="2500" b="0" i="0" u="none" strike="noStrike" cap="none" dirty="0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 dirty="0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0" i="0" u="none" strike="noStrike" cap="none" dirty="0">
                <a:solidFill>
                  <a:srgbClr val="16295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endParaRPr sz="2500" b="0" i="0" u="none" strike="noStrike" cap="none" dirty="0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 dirty="0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248564" y="4324494"/>
            <a:ext cx="2172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u="sng" dirty="0">
                <a:solidFill>
                  <a:schemeClr val="hlink"/>
                </a:solidFill>
                <a:hlinkClick r:id="rId5"/>
              </a:rPr>
              <a:t>www.deutsch-uni.com</a:t>
            </a:r>
            <a:r>
              <a:rPr lang="pt-BR" u="sng" dirty="0">
                <a:solidFill>
                  <a:schemeClr val="hlink"/>
                </a:solidFill>
              </a:rPr>
              <a:t>/en</a:t>
            </a:r>
            <a:r>
              <a:rPr lang="pt-BR" dirty="0"/>
              <a:t> 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5813822" y="1545636"/>
            <a:ext cx="3132534" cy="486054"/>
          </a:xfrm>
        </p:spPr>
        <p:txBody>
          <a:bodyPr/>
          <a:lstStyle/>
          <a:p>
            <a:r>
              <a:rPr lang="de-DE" dirty="0" smtClean="0"/>
              <a:t>Vielen Dank!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5760133" y="2230161"/>
            <a:ext cx="3132533" cy="323794"/>
          </a:xfrm>
        </p:spPr>
        <p:txBody>
          <a:bodyPr>
            <a:normAutofit/>
          </a:bodyPr>
          <a:lstStyle/>
          <a:p>
            <a:r>
              <a:rPr lang="de-DE" sz="1600" dirty="0" smtClean="0"/>
              <a:t>Maxi </a:t>
            </a:r>
            <a:r>
              <a:rPr lang="de-DE" sz="1500" dirty="0">
                <a:solidFill>
                  <a:schemeClr val="dk2"/>
                </a:solidFill>
                <a:latin typeface="Arial"/>
                <a:ea typeface="Arial"/>
                <a:cs typeface="Arial"/>
                <a:sym typeface="Proxima Nova"/>
              </a:rPr>
              <a:t>Neidhardt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5788002" y="2553954"/>
            <a:ext cx="2349401" cy="241833"/>
          </a:xfrm>
        </p:spPr>
        <p:txBody>
          <a:bodyPr>
            <a:noAutofit/>
          </a:bodyPr>
          <a:lstStyle/>
          <a:p>
            <a:pPr>
              <a:spcBef>
                <a:spcPts val="281"/>
              </a:spcBef>
              <a:buClr>
                <a:schemeClr val="dk1"/>
              </a:buClr>
              <a:buSzPts val="1400"/>
            </a:pPr>
            <a:r>
              <a:rPr lang="pt-BR" sz="1400" u="sng" dirty="0" smtClean="0">
                <a:solidFill>
                  <a:schemeClr val="hlink"/>
                </a:solidFill>
                <a:hlinkClick r:id="rId2"/>
              </a:rPr>
              <a:t>maxi.neidhardt@gast.de</a:t>
            </a:r>
            <a:endParaRPr lang="pt-BR" sz="1400" u="sng" dirty="0" smtClean="0">
              <a:solidFill>
                <a:schemeClr val="hlink"/>
              </a:solidFill>
            </a:endParaRPr>
          </a:p>
          <a:p>
            <a:pPr>
              <a:spcBef>
                <a:spcPts val="281"/>
              </a:spcBef>
              <a:buClr>
                <a:schemeClr val="dk1"/>
              </a:buClr>
              <a:buSzPts val="1400"/>
            </a:pPr>
            <a:endParaRPr lang="pt-BR" sz="1400" u="sng" dirty="0">
              <a:solidFill>
                <a:schemeClr val="hlink"/>
              </a:solidFill>
            </a:endParaRPr>
          </a:p>
          <a:p>
            <a:pPr>
              <a:spcBef>
                <a:spcPts val="281"/>
              </a:spcBef>
              <a:buClr>
                <a:schemeClr val="dk1"/>
              </a:buClr>
              <a:buSzPts val="1400"/>
            </a:pPr>
            <a:r>
              <a:rPr lang="pt-BR" sz="1400" u="sng" dirty="0" smtClean="0">
                <a:solidFill>
                  <a:schemeClr val="hlink"/>
                </a:solidFill>
                <a:hlinkClick r:id="rId3"/>
              </a:rPr>
              <a:t>www.gast.de</a:t>
            </a:r>
            <a:endParaRPr lang="pt-BR" sz="1400" u="sng" dirty="0" smtClean="0">
              <a:solidFill>
                <a:schemeClr val="hlink"/>
              </a:solidFill>
            </a:endParaRPr>
          </a:p>
          <a:p>
            <a:pPr>
              <a:spcBef>
                <a:spcPts val="281"/>
              </a:spcBef>
              <a:buClr>
                <a:schemeClr val="dk1"/>
              </a:buClr>
              <a:buSzPts val="1400"/>
            </a:pPr>
            <a:endParaRPr lang="pt-BR" sz="1400" u="sng" dirty="0">
              <a:solidFill>
                <a:schemeClr val="hlink"/>
              </a:solidFill>
            </a:endParaRPr>
          </a:p>
          <a:p>
            <a:pPr>
              <a:spcBef>
                <a:spcPts val="281"/>
              </a:spcBef>
              <a:buClr>
                <a:schemeClr val="dk1"/>
              </a:buClr>
              <a:buSzPts val="1400"/>
            </a:pPr>
            <a:r>
              <a:rPr lang="pt-BR" sz="1400" u="sng" dirty="0" smtClean="0">
                <a:solidFill>
                  <a:schemeClr val="hlink"/>
                </a:solidFill>
              </a:rPr>
              <a:t>Instagram: </a:t>
            </a:r>
            <a:r>
              <a:rPr lang="pt-BR" sz="1400" dirty="0" smtClean="0">
                <a:solidFill>
                  <a:schemeClr val="hlink"/>
                </a:solidFill>
              </a:rPr>
              <a:t>@gast_ev</a:t>
            </a:r>
            <a:endParaRPr lang="pt-BR" sz="1400" u="sng" dirty="0" smtClean="0">
              <a:solidFill>
                <a:schemeClr val="hlink"/>
              </a:solidFill>
            </a:endParaRPr>
          </a:p>
          <a:p>
            <a:pPr>
              <a:spcBef>
                <a:spcPts val="281"/>
              </a:spcBef>
              <a:buClr>
                <a:schemeClr val="dk1"/>
              </a:buClr>
              <a:buSzPts val="1400"/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058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O que é a g</a:t>
            </a:r>
            <a:r>
              <a:rPr lang="pt-BR" b="1" dirty="0">
                <a:solidFill>
                  <a:srgbClr val="007BB4"/>
                </a:solidFill>
              </a:rPr>
              <a:t>.</a:t>
            </a:r>
            <a:r>
              <a:rPr lang="pt-BR" b="1" dirty="0"/>
              <a:t>a</a:t>
            </a:r>
            <a:r>
              <a:rPr lang="pt-BR" b="1" dirty="0">
                <a:solidFill>
                  <a:srgbClr val="48D0B5"/>
                </a:solidFill>
              </a:rPr>
              <a:t>.</a:t>
            </a:r>
            <a:r>
              <a:rPr lang="pt-BR" b="1" dirty="0"/>
              <a:t>s</a:t>
            </a:r>
            <a:r>
              <a:rPr lang="pt-BR" b="1" dirty="0">
                <a:solidFill>
                  <a:srgbClr val="FEBE3B"/>
                </a:solidFill>
              </a:rPr>
              <a:t>.</a:t>
            </a:r>
            <a:r>
              <a:rPr lang="pt-BR" b="1" dirty="0"/>
              <a:t>t</a:t>
            </a:r>
            <a:r>
              <a:rPr lang="pt-BR" b="1" dirty="0">
                <a:solidFill>
                  <a:srgbClr val="E30614"/>
                </a:solidFill>
              </a:rPr>
              <a:t>.</a:t>
            </a:r>
            <a:r>
              <a:rPr lang="pt-BR" b="1" dirty="0"/>
              <a:t>?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303748" y="835819"/>
            <a:ext cx="6187790" cy="4003809"/>
          </a:xfrm>
        </p:spPr>
        <p:txBody>
          <a:bodyPr/>
          <a:lstStyle/>
          <a:p>
            <a:pPr marL="6350">
              <a:spcBef>
                <a:spcPts val="1000"/>
              </a:spcBef>
            </a:pPr>
            <a:endParaRPr lang="pt-BR" dirty="0" smtClean="0"/>
          </a:p>
          <a:p>
            <a:pPr marL="253994" indent="-247644">
              <a:spcBef>
                <a:spcPts val="1000"/>
              </a:spcBef>
              <a:buFont typeface="Noto Sans Symbols"/>
              <a:buChar char="▪"/>
            </a:pPr>
            <a:endParaRPr lang="pt-BR" dirty="0"/>
          </a:p>
        </p:txBody>
      </p:sp>
      <p:pic>
        <p:nvPicPr>
          <p:cNvPr id="5" name="Google Shape;81;p18"/>
          <p:cNvPicPr preferRelativeResize="0"/>
          <p:nvPr/>
        </p:nvPicPr>
        <p:blipFill rotWithShape="1">
          <a:blip r:embed="rId3">
            <a:alphaModFix/>
          </a:blip>
          <a:srcRect l="4213" t="21824" r="1933" b="18234"/>
          <a:stretch/>
        </p:blipFill>
        <p:spPr>
          <a:xfrm>
            <a:off x="2361558" y="1236627"/>
            <a:ext cx="2217876" cy="41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2;p18"/>
          <p:cNvPicPr preferRelativeResize="0"/>
          <p:nvPr/>
        </p:nvPicPr>
        <p:blipFill rotWithShape="1">
          <a:blip r:embed="rId4">
            <a:alphaModFix/>
          </a:blip>
          <a:srcRect l="10426" t="23890" b="20158"/>
          <a:stretch/>
        </p:blipFill>
        <p:spPr>
          <a:xfrm>
            <a:off x="4827424" y="2075062"/>
            <a:ext cx="2433549" cy="44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3;p18"/>
          <p:cNvPicPr preferRelativeResize="0"/>
          <p:nvPr/>
        </p:nvPicPr>
        <p:blipFill rotWithShape="1">
          <a:blip r:embed="rId5">
            <a:alphaModFix/>
          </a:blip>
          <a:srcRect l="19493" t="24246" r="384" b="23531"/>
          <a:stretch/>
        </p:blipFill>
        <p:spPr>
          <a:xfrm>
            <a:off x="6364039" y="3444633"/>
            <a:ext cx="2179125" cy="43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3748" y="2876864"/>
            <a:ext cx="2523676" cy="68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6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body" idx="1"/>
          </p:nvPr>
        </p:nvSpPr>
        <p:spPr>
          <a:xfrm>
            <a:off x="3963925" y="951575"/>
            <a:ext cx="5180100" cy="41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pt-BR" sz="1400" dirty="0">
                <a:latin typeface="Arial"/>
                <a:ea typeface="Arial"/>
                <a:cs typeface="Arial"/>
                <a:sym typeface="Arial"/>
              </a:rPr>
              <a:t>Intercâmbio: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pt-BR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nível intermediário (B1-B2)</a:t>
            </a:r>
            <a:endParaRPr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800" b="1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pt-BR" sz="1400" dirty="0">
                <a:latin typeface="Arial"/>
                <a:ea typeface="Arial"/>
                <a:cs typeface="Arial"/>
                <a:sym typeface="Arial"/>
              </a:rPr>
              <a:t>Graduação e mestrado:</a:t>
            </a:r>
            <a:endParaRPr sz="1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pt-BR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nível avançado (C1), Studienkolleg: B1-B2</a:t>
            </a:r>
            <a:endParaRPr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800" b="1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pt-BR" sz="1400" dirty="0">
                <a:latin typeface="Arial"/>
                <a:ea typeface="Arial"/>
                <a:cs typeface="Arial"/>
                <a:sym typeface="Arial"/>
              </a:rPr>
              <a:t>Doutorado e Pesquisa: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pt-BR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nível avançado (B2-C1) de alemão ou inglês</a:t>
            </a:r>
            <a:endParaRPr sz="1400" b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pt-BR" sz="1400" b="1" dirty="0">
                <a:latin typeface="Arial"/>
                <a:ea typeface="Arial"/>
                <a:cs typeface="Arial"/>
                <a:sym typeface="Arial"/>
              </a:rPr>
              <a:t>Atenção: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pt-BR" sz="1400" dirty="0">
                <a:latin typeface="Arial"/>
                <a:ea typeface="Arial"/>
                <a:cs typeface="Arial"/>
                <a:sym typeface="Arial"/>
              </a:rPr>
              <a:t>Pré-requisitos variam de acordo com a universidade e o curso escolhido.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pt-BR" sz="1400" dirty="0">
                <a:latin typeface="Arial"/>
                <a:ea typeface="Arial"/>
                <a:cs typeface="Arial"/>
                <a:sym typeface="Arial"/>
              </a:rPr>
              <a:t>Mesmo ingressando em um curso integralmente em inglês, será preciso ter conhecimentos do idioma alemão!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pt-BR" sz="1400" dirty="0">
                <a:latin typeface="Arial"/>
                <a:ea typeface="Arial"/>
                <a:cs typeface="Arial"/>
                <a:sym typeface="Arial"/>
              </a:rPr>
              <a:t>Possíveis situações de contato: atendimento médico, contrato de aluguel, banco, seguro médico... 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3963925" y="195486"/>
            <a:ext cx="507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Pré-requisitos de alemão para estudar na Alemanha</a:t>
            </a:r>
            <a:endParaRPr sz="2100" b="1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2261211" y="491133"/>
            <a:ext cx="6412525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90"/>
              <a:buFont typeface="Arial"/>
              <a:buNone/>
            </a:pPr>
            <a:r>
              <a:rPr lang="de-DE" sz="2190" b="1" dirty="0" err="1" smtClean="0"/>
              <a:t>Provas</a:t>
            </a:r>
            <a:r>
              <a:rPr lang="de-DE" sz="2190" b="1" dirty="0" smtClean="0"/>
              <a:t> relevantes </a:t>
            </a:r>
            <a:r>
              <a:rPr lang="de-DE" sz="2190" b="1" dirty="0" err="1" smtClean="0"/>
              <a:t>para</a:t>
            </a:r>
            <a:r>
              <a:rPr lang="de-DE" sz="2190" b="1" dirty="0" smtClean="0"/>
              <a:t> o </a:t>
            </a:r>
            <a:r>
              <a:rPr lang="de-DE" sz="2190" b="1" dirty="0" err="1" smtClean="0"/>
              <a:t>acesso</a:t>
            </a:r>
            <a:r>
              <a:rPr lang="de-DE" sz="2190" b="1" dirty="0" smtClean="0"/>
              <a:t> </a:t>
            </a:r>
            <a:r>
              <a:rPr lang="de-DE" sz="2190" b="1" dirty="0" err="1" smtClean="0"/>
              <a:t>ao</a:t>
            </a:r>
            <a:r>
              <a:rPr lang="de-DE" sz="2190" b="1" dirty="0" smtClean="0"/>
              <a:t> </a:t>
            </a:r>
            <a:r>
              <a:rPr lang="de-DE" sz="2190" b="1" dirty="0" err="1" smtClean="0"/>
              <a:t>sistema</a:t>
            </a:r>
            <a:r>
              <a:rPr lang="de-DE" sz="2190" b="1" dirty="0" smtClean="0"/>
              <a:t> de </a:t>
            </a:r>
            <a:r>
              <a:rPr lang="de-DE" sz="2190" b="1" dirty="0" err="1" smtClean="0"/>
              <a:t>ensino</a:t>
            </a:r>
            <a:r>
              <a:rPr lang="de-DE" sz="2190" b="1" dirty="0" smtClean="0"/>
              <a:t> </a:t>
            </a:r>
            <a:r>
              <a:rPr lang="de-DE" sz="2190" b="1" dirty="0" err="1" smtClean="0"/>
              <a:t>superior</a:t>
            </a:r>
            <a:r>
              <a:rPr lang="de-DE" sz="2190" b="1" dirty="0" smtClean="0"/>
              <a:t> alemão</a:t>
            </a:r>
            <a:endParaRPr sz="2190" b="1" dirty="0"/>
          </a:p>
        </p:txBody>
      </p:sp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2261211" y="1213916"/>
            <a:ext cx="6187800" cy="3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dirty="0" smtClean="0"/>
              <a:t>Teste </a:t>
            </a:r>
            <a:r>
              <a:rPr lang="pt-BR" dirty="0"/>
              <a:t>para comprovar conhecimento e proficiência do idioma alemão (</a:t>
            </a:r>
            <a:r>
              <a:rPr lang="pt-BR" dirty="0" smtClean="0"/>
              <a:t>TestDaF)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dirty="0" smtClean="0"/>
              <a:t>Prova de nivelamento, aceito para candidatura de bolsas do DAAD </a:t>
            </a:r>
            <a:r>
              <a:rPr lang="de-DE" dirty="0" smtClean="0"/>
              <a:t>(</a:t>
            </a:r>
            <a:r>
              <a:rPr lang="pt-BR" dirty="0" smtClean="0"/>
              <a:t>onSET</a:t>
            </a:r>
            <a:r>
              <a:rPr lang="pt-BR" dirty="0"/>
              <a:t>) </a:t>
            </a:r>
            <a:endParaRPr lang="pt-BR" dirty="0" smtClean="0"/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dirty="0" smtClean="0"/>
              <a:t>Teste de aptid</a:t>
            </a:r>
            <a:r>
              <a:rPr lang="de-DE" dirty="0" err="1" smtClean="0"/>
              <a:t>ão</a:t>
            </a:r>
            <a:r>
              <a:rPr lang="de-DE" dirty="0" smtClean="0"/>
              <a:t> </a:t>
            </a:r>
            <a:r>
              <a:rPr lang="pt-BR" dirty="0" smtClean="0"/>
              <a:t>e competência </a:t>
            </a:r>
            <a:r>
              <a:rPr lang="pt-BR" dirty="0"/>
              <a:t>para o curso </a:t>
            </a:r>
            <a:r>
              <a:rPr lang="pt-BR" dirty="0" smtClean="0"/>
              <a:t>escolhido, obrigatório ou vantajoso para a candidatura na universidade  </a:t>
            </a:r>
            <a:r>
              <a:rPr lang="pt-BR" dirty="0"/>
              <a:t>(TestAS</a:t>
            </a:r>
            <a:r>
              <a:rPr lang="pt-BR" dirty="0" smtClean="0"/>
              <a:t>)</a:t>
            </a:r>
            <a:endParaRPr lang="pt-BR" dirty="0"/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dirty="0" smtClean="0"/>
              <a:t>Preparação: Módulos de linguagem geral e prepara</a:t>
            </a:r>
            <a:r>
              <a:rPr lang="de-DE" dirty="0" err="1" smtClean="0"/>
              <a:t>ção</a:t>
            </a:r>
            <a:r>
              <a:rPr lang="de-DE" dirty="0" smtClean="0"/>
              <a:t> </a:t>
            </a:r>
            <a:r>
              <a:rPr lang="de-DE" dirty="0" err="1" smtClean="0"/>
              <a:t>acadêmica</a:t>
            </a:r>
            <a:r>
              <a:rPr lang="de-DE" dirty="0" smtClean="0"/>
              <a:t>, </a:t>
            </a:r>
            <a:r>
              <a:rPr lang="pt-BR" dirty="0" smtClean="0"/>
              <a:t>cursos preparat</a:t>
            </a:r>
            <a:r>
              <a:rPr lang="de-DE" dirty="0" err="1" smtClean="0"/>
              <a:t>órios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err="1" smtClean="0"/>
              <a:t>TestDaF</a:t>
            </a:r>
            <a:r>
              <a:rPr lang="de-DE" dirty="0" smtClean="0"/>
              <a:t> e </a:t>
            </a:r>
            <a:r>
              <a:rPr lang="de-DE" dirty="0" err="1"/>
              <a:t>T</a:t>
            </a:r>
            <a:r>
              <a:rPr lang="de-DE" dirty="0" err="1" smtClean="0"/>
              <a:t>estDaF</a:t>
            </a:r>
            <a:r>
              <a:rPr lang="de-DE" dirty="0" smtClean="0"/>
              <a:t> digital) </a:t>
            </a:r>
            <a:r>
              <a:rPr lang="pt-BR" dirty="0" smtClean="0"/>
              <a:t>com a Deutsch-Uni Online (DUO)</a:t>
            </a:r>
            <a:endParaRPr dirty="0"/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l="4213" t="21823" r="1933" b="18234"/>
          <a:stretch/>
        </p:blipFill>
        <p:spPr>
          <a:xfrm>
            <a:off x="2488220" y="4271358"/>
            <a:ext cx="1374595" cy="27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4">
            <a:alphaModFix/>
          </a:blip>
          <a:srcRect l="10426" t="23890" b="20158"/>
          <a:stretch/>
        </p:blipFill>
        <p:spPr>
          <a:xfrm>
            <a:off x="4210599" y="4271358"/>
            <a:ext cx="1365069" cy="27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5">
            <a:alphaModFix/>
          </a:blip>
          <a:srcRect l="19493" t="24246" r="384" b="23531"/>
          <a:stretch/>
        </p:blipFill>
        <p:spPr>
          <a:xfrm>
            <a:off x="7592184" y="4271357"/>
            <a:ext cx="1204611" cy="25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9331" y="4165142"/>
            <a:ext cx="1493915" cy="473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432000" y="350044"/>
            <a:ext cx="8352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/>
              <a:buNone/>
            </a:pPr>
            <a:r>
              <a:rPr lang="pt-BR" b="1" dirty="0" smtClean="0">
                <a:latin typeface="Arial"/>
                <a:ea typeface="Arial"/>
                <a:cs typeface="Arial"/>
                <a:sym typeface="Arial"/>
              </a:rPr>
              <a:t>TestDaF – seu ingresso de alem</a:t>
            </a:r>
            <a:r>
              <a:rPr lang="de-DE" b="1" dirty="0" err="1" smtClean="0">
                <a:latin typeface="Arial"/>
                <a:ea typeface="Arial"/>
                <a:cs typeface="Arial"/>
                <a:sym typeface="Arial"/>
              </a:rPr>
              <a:t>ão</a:t>
            </a:r>
            <a:r>
              <a:rPr lang="de-DE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b="1" dirty="0" err="1" smtClean="0">
                <a:latin typeface="Arial"/>
                <a:ea typeface="Arial"/>
                <a:cs typeface="Arial"/>
                <a:sym typeface="Arial"/>
              </a:rPr>
              <a:t>para</a:t>
            </a:r>
            <a:r>
              <a:rPr lang="de-DE" b="1" dirty="0" smtClean="0">
                <a:latin typeface="Arial"/>
                <a:ea typeface="Arial"/>
                <a:cs typeface="Arial"/>
                <a:sym typeface="Arial"/>
              </a:rPr>
              <a:t> IES</a:t>
            </a:r>
            <a:r>
              <a:rPr lang="pt-BR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 txBox="1">
            <a:spLocks noGrp="1"/>
          </p:cNvSpPr>
          <p:nvPr>
            <p:ph type="body" idx="1"/>
          </p:nvPr>
        </p:nvSpPr>
        <p:spPr>
          <a:xfrm>
            <a:off x="384300" y="782617"/>
            <a:ext cx="8400300" cy="391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0000"/>
              </a:lnSpc>
            </a:pPr>
            <a:r>
              <a:rPr lang="en-US" sz="5600" dirty="0" err="1">
                <a:latin typeface="Arial"/>
                <a:ea typeface="Arial"/>
                <a:cs typeface="Arial"/>
              </a:rPr>
              <a:t>Certificado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>
                <a:latin typeface="Arial"/>
                <a:ea typeface="Arial"/>
                <a:cs typeface="Arial"/>
              </a:rPr>
              <a:t>para o alemão </a:t>
            </a:r>
            <a:r>
              <a:rPr lang="en-US" sz="5600" dirty="0" err="1">
                <a:latin typeface="Arial"/>
                <a:ea typeface="Arial"/>
                <a:cs typeface="Arial"/>
              </a:rPr>
              <a:t>como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>
                <a:latin typeface="Arial"/>
                <a:ea typeface="Arial"/>
                <a:cs typeface="Arial"/>
              </a:rPr>
              <a:t>língua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 smtClean="0">
                <a:latin typeface="Arial"/>
                <a:ea typeface="Arial"/>
                <a:cs typeface="Arial"/>
              </a:rPr>
              <a:t>estrangeira</a:t>
            </a:r>
            <a:r>
              <a:rPr lang="en-US" sz="5600" dirty="0" smtClean="0">
                <a:latin typeface="Arial"/>
                <a:ea typeface="Arial"/>
                <a:cs typeface="Arial"/>
              </a:rPr>
              <a:t>, </a:t>
            </a:r>
            <a:r>
              <a:rPr lang="en-US" sz="5600" dirty="0" err="1" smtClean="0">
                <a:latin typeface="Arial"/>
                <a:ea typeface="Arial"/>
                <a:cs typeface="Arial"/>
              </a:rPr>
              <a:t>aceito</a:t>
            </a:r>
            <a:r>
              <a:rPr lang="en-US" sz="5600" dirty="0" smtClean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>
                <a:latin typeface="Arial"/>
                <a:ea typeface="Arial"/>
                <a:cs typeface="Arial"/>
              </a:rPr>
              <a:t>em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>
                <a:latin typeface="Arial"/>
                <a:ea typeface="Arial"/>
                <a:cs typeface="Arial"/>
              </a:rPr>
              <a:t>todas</a:t>
            </a:r>
            <a:r>
              <a:rPr lang="en-US" sz="5600" dirty="0">
                <a:latin typeface="Arial"/>
                <a:ea typeface="Arial"/>
                <a:cs typeface="Arial"/>
              </a:rPr>
              <a:t> as </a:t>
            </a:r>
            <a:r>
              <a:rPr lang="en-US" sz="5600" dirty="0" smtClean="0">
                <a:latin typeface="Arial"/>
                <a:ea typeface="Arial"/>
                <a:cs typeface="Arial"/>
              </a:rPr>
              <a:t>IES </a:t>
            </a:r>
            <a:r>
              <a:rPr lang="en-US" sz="5600" dirty="0" err="1">
                <a:latin typeface="Arial"/>
                <a:ea typeface="Arial"/>
                <a:cs typeface="Arial"/>
              </a:rPr>
              <a:t>na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>
                <a:latin typeface="Arial"/>
                <a:ea typeface="Arial"/>
                <a:cs typeface="Arial"/>
              </a:rPr>
              <a:t>Alemanha</a:t>
            </a:r>
            <a:endParaRPr lang="en-US" sz="5600" dirty="0"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5600" dirty="0"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5600" dirty="0" err="1">
                <a:latin typeface="Arial"/>
                <a:ea typeface="Arial"/>
                <a:cs typeface="Arial"/>
              </a:rPr>
              <a:t>Três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>
                <a:latin typeface="Arial"/>
                <a:ea typeface="Arial"/>
                <a:cs typeface="Arial"/>
              </a:rPr>
              <a:t>TestDaF-Níveis</a:t>
            </a:r>
            <a:r>
              <a:rPr lang="en-US" sz="5600" dirty="0">
                <a:latin typeface="Arial"/>
                <a:ea typeface="Arial"/>
                <a:cs typeface="Arial"/>
              </a:rPr>
              <a:t> (TDN) de </a:t>
            </a:r>
            <a:r>
              <a:rPr lang="en-US" sz="5600" dirty="0" err="1">
                <a:latin typeface="Arial"/>
                <a:ea typeface="Arial"/>
                <a:cs typeface="Arial"/>
              </a:rPr>
              <a:t>resultados</a:t>
            </a:r>
            <a:r>
              <a:rPr lang="en-US" sz="5600" dirty="0">
                <a:latin typeface="Arial"/>
                <a:ea typeface="Arial"/>
                <a:cs typeface="Arial"/>
              </a:rPr>
              <a:t>: TDN 3 (B2), TDN 4 (B2/C1) e TDN 5 (C1)</a:t>
            </a:r>
          </a:p>
          <a:p>
            <a:pPr>
              <a:lnSpc>
                <a:spcPct val="100000"/>
              </a:lnSpc>
            </a:pPr>
            <a:endParaRPr lang="en-US" sz="5600" dirty="0"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5600" dirty="0">
                <a:latin typeface="Arial"/>
                <a:ea typeface="Arial"/>
                <a:cs typeface="Arial"/>
              </a:rPr>
              <a:t>Na </a:t>
            </a:r>
            <a:r>
              <a:rPr lang="en-US" sz="5600" dirty="0" err="1">
                <a:latin typeface="Arial"/>
                <a:ea typeface="Arial"/>
                <a:cs typeface="Arial"/>
              </a:rPr>
              <a:t>Alemanha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>
                <a:latin typeface="Arial"/>
                <a:ea typeface="Arial"/>
                <a:cs typeface="Arial"/>
              </a:rPr>
              <a:t>ou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>
                <a:latin typeface="Arial"/>
                <a:ea typeface="Arial"/>
                <a:cs typeface="Arial"/>
              </a:rPr>
              <a:t>em</a:t>
            </a:r>
            <a:r>
              <a:rPr lang="en-US" sz="5600" dirty="0">
                <a:latin typeface="Arial"/>
                <a:ea typeface="Arial"/>
                <a:cs typeface="Arial"/>
              </a:rPr>
              <a:t> um dos </a:t>
            </a:r>
            <a:r>
              <a:rPr lang="en-US" sz="5600" dirty="0" err="1">
                <a:latin typeface="Arial"/>
                <a:ea typeface="Arial"/>
                <a:cs typeface="Arial"/>
              </a:rPr>
              <a:t>centros</a:t>
            </a:r>
            <a:r>
              <a:rPr lang="en-US" sz="5600" dirty="0">
                <a:latin typeface="Arial"/>
                <a:ea typeface="Arial"/>
                <a:cs typeface="Arial"/>
              </a:rPr>
              <a:t> de </a:t>
            </a:r>
            <a:r>
              <a:rPr lang="en-US" sz="5600" dirty="0" err="1" smtClean="0">
                <a:latin typeface="Arial"/>
                <a:ea typeface="Arial"/>
                <a:cs typeface="Arial"/>
              </a:rPr>
              <a:t>aplica</a:t>
            </a:r>
            <a:r>
              <a:rPr lang="de-DE" sz="5600" dirty="0" err="1" smtClean="0">
                <a:latin typeface="Arial"/>
                <a:ea typeface="Arial"/>
                <a:cs typeface="Arial"/>
              </a:rPr>
              <a:t>ção</a:t>
            </a:r>
            <a:r>
              <a:rPr lang="en-US" sz="5600" dirty="0" smtClean="0">
                <a:latin typeface="Arial"/>
                <a:ea typeface="Arial"/>
                <a:cs typeface="Arial"/>
              </a:rPr>
              <a:t> </a:t>
            </a:r>
            <a:r>
              <a:rPr lang="en-US" sz="5600" dirty="0">
                <a:latin typeface="Arial"/>
                <a:ea typeface="Arial"/>
                <a:cs typeface="Arial"/>
              </a:rPr>
              <a:t>no </a:t>
            </a:r>
            <a:r>
              <a:rPr lang="en-US" sz="5600" dirty="0" err="1">
                <a:latin typeface="Arial"/>
                <a:ea typeface="Arial"/>
                <a:cs typeface="Arial"/>
              </a:rPr>
              <a:t>mundo</a:t>
            </a:r>
            <a:endParaRPr lang="en-US" sz="5600" dirty="0"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5600" dirty="0"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5600" dirty="0" err="1">
                <a:latin typeface="Arial"/>
                <a:ea typeface="Arial"/>
                <a:cs typeface="Arial"/>
              </a:rPr>
              <a:t>Compreensão</a:t>
            </a:r>
            <a:r>
              <a:rPr lang="en-US" sz="5600" dirty="0">
                <a:latin typeface="Arial"/>
                <a:ea typeface="Arial"/>
                <a:cs typeface="Arial"/>
              </a:rPr>
              <a:t> de </a:t>
            </a:r>
            <a:r>
              <a:rPr lang="en-US" sz="5600" dirty="0" err="1">
                <a:latin typeface="Arial"/>
                <a:ea typeface="Arial"/>
                <a:cs typeface="Arial"/>
              </a:rPr>
              <a:t>leitura</a:t>
            </a:r>
            <a:r>
              <a:rPr lang="en-US" sz="5600" dirty="0">
                <a:latin typeface="Arial"/>
                <a:ea typeface="Arial"/>
                <a:cs typeface="Arial"/>
              </a:rPr>
              <a:t>, </a:t>
            </a:r>
            <a:r>
              <a:rPr lang="en-US" sz="5600" dirty="0" err="1">
                <a:latin typeface="Arial"/>
                <a:ea typeface="Arial"/>
                <a:cs typeface="Arial"/>
              </a:rPr>
              <a:t>compreensão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smtClean="0">
                <a:latin typeface="Arial"/>
                <a:ea typeface="Arial"/>
                <a:cs typeface="Arial"/>
              </a:rPr>
              <a:t>oral, </a:t>
            </a:r>
            <a:r>
              <a:rPr lang="en-US" sz="5600" dirty="0" err="1">
                <a:latin typeface="Arial"/>
                <a:ea typeface="Arial"/>
                <a:cs typeface="Arial"/>
              </a:rPr>
              <a:t>expressão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>
                <a:latin typeface="Arial"/>
                <a:ea typeface="Arial"/>
                <a:cs typeface="Arial"/>
              </a:rPr>
              <a:t>escrita</a:t>
            </a:r>
            <a:r>
              <a:rPr lang="en-US" sz="5600" dirty="0">
                <a:latin typeface="Arial"/>
                <a:ea typeface="Arial"/>
                <a:cs typeface="Arial"/>
              </a:rPr>
              <a:t> e </a:t>
            </a:r>
            <a:r>
              <a:rPr lang="en-US" sz="5600" dirty="0" err="1">
                <a:latin typeface="Arial"/>
                <a:ea typeface="Arial"/>
                <a:cs typeface="Arial"/>
              </a:rPr>
              <a:t>expressão</a:t>
            </a:r>
            <a:r>
              <a:rPr lang="en-US" sz="5600" dirty="0">
                <a:latin typeface="Arial"/>
                <a:ea typeface="Arial"/>
                <a:cs typeface="Arial"/>
              </a:rPr>
              <a:t> oral</a:t>
            </a:r>
          </a:p>
          <a:p>
            <a:pPr marL="0" indent="0">
              <a:lnSpc>
                <a:spcPct val="100000"/>
              </a:lnSpc>
              <a:buNone/>
            </a:pPr>
            <a:endParaRPr lang="en-US" sz="5600" dirty="0"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5600" dirty="0" err="1">
                <a:latin typeface="Arial"/>
                <a:ea typeface="Arial"/>
                <a:cs typeface="Arial"/>
              </a:rPr>
              <a:t>Validade</a:t>
            </a:r>
            <a:r>
              <a:rPr lang="en-US" sz="5600" dirty="0">
                <a:latin typeface="Arial"/>
                <a:ea typeface="Arial"/>
                <a:cs typeface="Arial"/>
              </a:rPr>
              <a:t> </a:t>
            </a:r>
            <a:r>
              <a:rPr lang="en-US" sz="5600" dirty="0" err="1">
                <a:latin typeface="Arial"/>
                <a:ea typeface="Arial"/>
                <a:cs typeface="Arial"/>
              </a:rPr>
              <a:t>indeterminada</a:t>
            </a:r>
            <a:endParaRPr lang="en-US" sz="5600" dirty="0">
              <a:latin typeface="Arial"/>
              <a:ea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b="1"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lang="pt-BR" sz="5600" dirty="0">
                <a:latin typeface="Arial"/>
                <a:ea typeface="Arial"/>
                <a:cs typeface="Arial"/>
                <a:sym typeface="Arial"/>
              </a:rPr>
              <a:t>→ P</a:t>
            </a:r>
            <a:r>
              <a:rPr lang="pt-BR" sz="5600" dirty="0" smtClean="0">
                <a:latin typeface="Arial"/>
                <a:ea typeface="Arial"/>
                <a:cs typeface="Arial"/>
                <a:sym typeface="Arial"/>
              </a:rPr>
              <a:t>róximos exames: 17 </a:t>
            </a:r>
            <a:r>
              <a:rPr lang="pt-BR" sz="5600" dirty="0"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pt-BR" sz="5600" dirty="0" smtClean="0">
                <a:latin typeface="Arial"/>
                <a:ea typeface="Arial"/>
                <a:cs typeface="Arial"/>
                <a:sym typeface="Arial"/>
              </a:rPr>
              <a:t>julho e 6 de agosto</a:t>
            </a:r>
            <a:endParaRPr sz="5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lang="pt-BR" sz="5600" dirty="0">
                <a:latin typeface="Arial"/>
                <a:ea typeface="Arial"/>
                <a:cs typeface="Arial"/>
                <a:sym typeface="Arial"/>
              </a:rPr>
              <a:t>→ </a:t>
            </a:r>
            <a:r>
              <a:rPr lang="pt-BR" sz="5600" dirty="0" smtClean="0">
                <a:latin typeface="Arial"/>
                <a:ea typeface="Arial"/>
                <a:cs typeface="Arial"/>
                <a:sym typeface="Arial"/>
              </a:rPr>
              <a:t>Prazo </a:t>
            </a:r>
            <a:r>
              <a:rPr lang="pt-BR" sz="5600" dirty="0">
                <a:latin typeface="Arial"/>
                <a:ea typeface="Arial"/>
                <a:cs typeface="Arial"/>
                <a:sym typeface="Arial"/>
              </a:rPr>
              <a:t>para inscrições: </a:t>
            </a:r>
            <a:r>
              <a:rPr lang="pt-BR" sz="5600" dirty="0">
                <a:latin typeface="Arial"/>
                <a:ea typeface="Arial"/>
                <a:cs typeface="Arial"/>
                <a:sym typeface="Arial"/>
              </a:rPr>
              <a:t>até </a:t>
            </a:r>
            <a:r>
              <a:rPr lang="pt-BR" sz="5600" dirty="0" smtClean="0">
                <a:latin typeface="Arial"/>
                <a:ea typeface="Arial"/>
                <a:cs typeface="Arial"/>
                <a:sym typeface="Arial"/>
              </a:rPr>
              <a:t>13 de junho e 25 de julho </a:t>
            </a:r>
            <a:r>
              <a:rPr lang="pt-BR" sz="5600" dirty="0">
                <a:latin typeface="Arial"/>
                <a:ea typeface="Arial"/>
                <a:cs typeface="Arial"/>
                <a:sym typeface="Arial"/>
              </a:rPr>
              <a:t>no site </a:t>
            </a:r>
            <a:r>
              <a:rPr lang="pt-BR" sz="5600" dirty="0">
                <a:latin typeface="Arial"/>
                <a:ea typeface="Arial"/>
                <a:cs typeface="Arial"/>
                <a:sym typeface="Arial"/>
                <a:hlinkClick r:id="rId3"/>
              </a:rPr>
              <a:t>www.testdaf.de</a:t>
            </a:r>
            <a:endParaRPr sz="5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lang="pt-BR" sz="5600" dirty="0">
                <a:latin typeface="Arial"/>
                <a:ea typeface="Arial"/>
                <a:cs typeface="Arial"/>
                <a:sym typeface="Arial"/>
              </a:rPr>
              <a:t>→ </a:t>
            </a:r>
            <a:r>
              <a:rPr lang="pt-BR" sz="5600" dirty="0" smtClean="0">
                <a:latin typeface="Arial"/>
                <a:ea typeface="Arial"/>
                <a:cs typeface="Arial"/>
                <a:sym typeface="Arial"/>
              </a:rPr>
              <a:t>Resultados</a:t>
            </a:r>
            <a:r>
              <a:rPr lang="pt-BR" sz="5600" dirty="0">
                <a:latin typeface="Arial"/>
                <a:ea typeface="Arial"/>
                <a:cs typeface="Arial"/>
                <a:sym typeface="Arial"/>
              </a:rPr>
              <a:t>: a partir de </a:t>
            </a:r>
            <a:r>
              <a:rPr lang="pt-BR" sz="5600" dirty="0" smtClean="0">
                <a:latin typeface="Arial"/>
                <a:ea typeface="Arial"/>
                <a:cs typeface="Arial"/>
                <a:sym typeface="Arial"/>
              </a:rPr>
              <a:t>28</a:t>
            </a:r>
            <a:r>
              <a:rPr lang="de-DE" sz="5600" dirty="0" smtClean="0">
                <a:latin typeface="Arial"/>
                <a:ea typeface="Arial"/>
                <a:cs typeface="Arial"/>
                <a:sym typeface="Arial"/>
              </a:rPr>
              <a:t>/08 e 03/09</a:t>
            </a:r>
            <a:r>
              <a:rPr lang="pt-BR" sz="5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sz="5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7;p3"/>
          <p:cNvPicPr preferRelativeResize="0"/>
          <p:nvPr/>
        </p:nvPicPr>
        <p:blipFill rotWithShape="1">
          <a:blip r:embed="rId4">
            <a:alphaModFix/>
          </a:blip>
          <a:srcRect l="4213" t="21823" r="1933" b="18234"/>
          <a:stretch/>
        </p:blipFill>
        <p:spPr>
          <a:xfrm>
            <a:off x="7156472" y="4238685"/>
            <a:ext cx="1374595" cy="278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532" y="1005576"/>
            <a:ext cx="8694966" cy="381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>
              <a:solidFill>
                <a:srgbClr val="3E3D40"/>
              </a:solidFill>
            </a:endParaRPr>
          </a:p>
          <a:p>
            <a:pPr marL="457200" indent="-317500">
              <a:spcBef>
                <a:spcPts val="800"/>
              </a:spcBef>
              <a:buClr>
                <a:srgbClr val="4285F4"/>
              </a:buClr>
              <a:buSzPts val="1400"/>
              <a:buFont typeface="Proxima Nova"/>
              <a:buChar char="●"/>
            </a:pPr>
            <a:r>
              <a:rPr lang="en-US" dirty="0" err="1" smtClean="0">
                <a:solidFill>
                  <a:schemeClr val="dk2"/>
                </a:solidFill>
              </a:rPr>
              <a:t>Em</a:t>
            </a:r>
            <a:r>
              <a:rPr lang="en-US" dirty="0" smtClean="0">
                <a:solidFill>
                  <a:schemeClr val="dk2"/>
                </a:solidFill>
              </a:rPr>
              <a:t> </a:t>
            </a:r>
            <a:r>
              <a:rPr lang="en-US" dirty="0">
                <a:solidFill>
                  <a:schemeClr val="dk2"/>
                </a:solidFill>
              </a:rPr>
              <a:t>alemão </a:t>
            </a:r>
            <a:r>
              <a:rPr lang="en-US" dirty="0" err="1">
                <a:solidFill>
                  <a:schemeClr val="dk2"/>
                </a:solidFill>
              </a:rPr>
              <a:t>ou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inglês</a:t>
            </a:r>
            <a:r>
              <a:rPr lang="en-US" dirty="0">
                <a:solidFill>
                  <a:schemeClr val="dk2"/>
                </a:solidFill>
              </a:rPr>
              <a:t>, </a:t>
            </a:r>
            <a:r>
              <a:rPr lang="en-US" dirty="0" err="1">
                <a:solidFill>
                  <a:schemeClr val="dk2"/>
                </a:solidFill>
              </a:rPr>
              <a:t>recomendado</a:t>
            </a:r>
            <a:r>
              <a:rPr lang="en-US" dirty="0">
                <a:solidFill>
                  <a:schemeClr val="dk2"/>
                </a:solidFill>
              </a:rPr>
              <a:t>: </a:t>
            </a:r>
            <a:r>
              <a:rPr lang="en-US" dirty="0" err="1">
                <a:solidFill>
                  <a:schemeClr val="dk2"/>
                </a:solidFill>
              </a:rPr>
              <a:t>nível</a:t>
            </a:r>
            <a:r>
              <a:rPr lang="en-US" dirty="0">
                <a:solidFill>
                  <a:schemeClr val="dk2"/>
                </a:solidFill>
              </a:rPr>
              <a:t> B1</a:t>
            </a:r>
          </a:p>
          <a:p>
            <a:pPr marL="457200" lvl="0" indent="-317500">
              <a:spcBef>
                <a:spcPts val="800"/>
              </a:spcBef>
              <a:buClr>
                <a:srgbClr val="4285F4"/>
              </a:buClr>
              <a:buSzPts val="1400"/>
              <a:buFont typeface="Proxima Nova"/>
              <a:buChar char="●"/>
            </a:pPr>
            <a:r>
              <a:rPr lang="en-US" sz="1500" dirty="0" err="1" smtClean="0">
                <a:solidFill>
                  <a:schemeClr val="dk2"/>
                </a:solidFill>
              </a:rPr>
              <a:t>Comprova</a:t>
            </a:r>
            <a:r>
              <a:rPr lang="en-US" sz="1500" dirty="0" smtClean="0">
                <a:solidFill>
                  <a:schemeClr val="dk2"/>
                </a:solidFill>
              </a:rPr>
              <a:t> </a:t>
            </a:r>
            <a:r>
              <a:rPr lang="en-US" sz="1500" dirty="0">
                <a:solidFill>
                  <a:schemeClr val="dk2"/>
                </a:solidFill>
              </a:rPr>
              <a:t>a </a:t>
            </a:r>
            <a:r>
              <a:rPr lang="en-US" sz="1500" dirty="0" err="1">
                <a:solidFill>
                  <a:schemeClr val="dk2"/>
                </a:solidFill>
              </a:rPr>
              <a:t>competência</a:t>
            </a:r>
            <a:r>
              <a:rPr lang="en-US" sz="1500" dirty="0">
                <a:solidFill>
                  <a:schemeClr val="dk2"/>
                </a:solidFill>
              </a:rPr>
              <a:t> </a:t>
            </a:r>
            <a:r>
              <a:rPr lang="en-US" sz="1500" dirty="0" err="1">
                <a:solidFill>
                  <a:schemeClr val="dk2"/>
                </a:solidFill>
              </a:rPr>
              <a:t>acadêmica</a:t>
            </a:r>
            <a:r>
              <a:rPr lang="en-US" sz="1500" dirty="0">
                <a:solidFill>
                  <a:schemeClr val="dk2"/>
                </a:solidFill>
              </a:rPr>
              <a:t> e </a:t>
            </a:r>
            <a:r>
              <a:rPr lang="en-US" sz="1500" dirty="0" err="1">
                <a:solidFill>
                  <a:schemeClr val="dk2"/>
                </a:solidFill>
              </a:rPr>
              <a:t>aptidão</a:t>
            </a:r>
            <a:r>
              <a:rPr lang="en-US" sz="1500" dirty="0">
                <a:solidFill>
                  <a:schemeClr val="dk2"/>
                </a:solidFill>
              </a:rPr>
              <a:t>                                                                                 para a </a:t>
            </a:r>
            <a:r>
              <a:rPr lang="en-US" sz="1500" dirty="0" err="1">
                <a:solidFill>
                  <a:schemeClr val="dk2"/>
                </a:solidFill>
              </a:rPr>
              <a:t>área</a:t>
            </a:r>
            <a:r>
              <a:rPr lang="en-US" sz="1500" dirty="0">
                <a:solidFill>
                  <a:schemeClr val="dk2"/>
                </a:solidFill>
              </a:rPr>
              <a:t> </a:t>
            </a:r>
            <a:r>
              <a:rPr lang="en-US" sz="1500" dirty="0" err="1" smtClean="0">
                <a:solidFill>
                  <a:schemeClr val="dk2"/>
                </a:solidFill>
              </a:rPr>
              <a:t>escolhida</a:t>
            </a:r>
            <a:endParaRPr lang="en-US" sz="1500" dirty="0">
              <a:solidFill>
                <a:schemeClr val="dk2"/>
              </a:solidFill>
            </a:endParaRPr>
          </a:p>
          <a:p>
            <a:pPr marL="457200" lvl="0" indent="-317500">
              <a:spcBef>
                <a:spcPts val="800"/>
              </a:spcBef>
              <a:buClr>
                <a:srgbClr val="4285F4"/>
              </a:buClr>
              <a:buSzPts val="1400"/>
              <a:buFont typeface="Proxima Nova"/>
              <a:buChar char="●"/>
            </a:pPr>
            <a:r>
              <a:rPr lang="en-US" sz="1500" dirty="0" err="1" smtClean="0">
                <a:solidFill>
                  <a:schemeClr val="dk2"/>
                </a:solidFill>
              </a:rPr>
              <a:t>Obrigatório</a:t>
            </a:r>
            <a:r>
              <a:rPr lang="en-US" sz="1500" dirty="0" smtClean="0">
                <a:solidFill>
                  <a:schemeClr val="dk2"/>
                </a:solidFill>
              </a:rPr>
              <a:t> </a:t>
            </a:r>
            <a:r>
              <a:rPr lang="en-US" sz="1500" dirty="0" err="1">
                <a:solidFill>
                  <a:schemeClr val="dk2"/>
                </a:solidFill>
              </a:rPr>
              <a:t>ou</a:t>
            </a:r>
            <a:r>
              <a:rPr lang="en-US" sz="1500" dirty="0">
                <a:solidFill>
                  <a:schemeClr val="dk2"/>
                </a:solidFill>
              </a:rPr>
              <a:t> </a:t>
            </a:r>
            <a:r>
              <a:rPr lang="en-US" sz="1500" dirty="0" err="1">
                <a:solidFill>
                  <a:schemeClr val="dk2"/>
                </a:solidFill>
              </a:rPr>
              <a:t>como</a:t>
            </a:r>
            <a:r>
              <a:rPr lang="en-US" sz="1500" dirty="0">
                <a:solidFill>
                  <a:schemeClr val="dk2"/>
                </a:solidFill>
              </a:rPr>
              <a:t> </a:t>
            </a:r>
            <a:r>
              <a:rPr lang="en-US" sz="1500" dirty="0" err="1">
                <a:solidFill>
                  <a:schemeClr val="dk2"/>
                </a:solidFill>
              </a:rPr>
              <a:t>vantagem</a:t>
            </a:r>
            <a:r>
              <a:rPr lang="en-US" sz="1500" dirty="0">
                <a:solidFill>
                  <a:schemeClr val="dk2"/>
                </a:solidFill>
              </a:rPr>
              <a:t> </a:t>
            </a:r>
            <a:r>
              <a:rPr lang="en-US" sz="1500" dirty="0" err="1">
                <a:solidFill>
                  <a:schemeClr val="dk2"/>
                </a:solidFill>
              </a:rPr>
              <a:t>na</a:t>
            </a:r>
            <a:r>
              <a:rPr lang="en-US" sz="1500" dirty="0">
                <a:solidFill>
                  <a:schemeClr val="dk2"/>
                </a:solidFill>
              </a:rPr>
              <a:t> </a:t>
            </a:r>
            <a:r>
              <a:rPr lang="en-US" sz="1500" dirty="0" err="1" smtClean="0">
                <a:solidFill>
                  <a:schemeClr val="dk2"/>
                </a:solidFill>
              </a:rPr>
              <a:t>candidatura</a:t>
            </a:r>
            <a:endParaRPr lang="en-US" sz="1500" dirty="0" smtClean="0">
              <a:solidFill>
                <a:schemeClr val="dk2"/>
              </a:solidFill>
            </a:endParaRPr>
          </a:p>
          <a:p>
            <a:pPr marL="457200" lvl="0" indent="-317500">
              <a:spcBef>
                <a:spcPts val="800"/>
              </a:spcBef>
              <a:buClr>
                <a:srgbClr val="4285F4"/>
              </a:buClr>
              <a:buSzPts val="1400"/>
              <a:buFont typeface="Proxima Nova"/>
              <a:buChar char="●"/>
            </a:pPr>
            <a:r>
              <a:rPr lang="en-US" sz="1500" dirty="0" err="1" smtClean="0">
                <a:solidFill>
                  <a:schemeClr val="dk2"/>
                </a:solidFill>
              </a:rPr>
              <a:t>Acesso</a:t>
            </a:r>
            <a:r>
              <a:rPr lang="en-US" sz="1500" dirty="0" smtClean="0">
                <a:solidFill>
                  <a:schemeClr val="dk2"/>
                </a:solidFill>
              </a:rPr>
              <a:t> </a:t>
            </a:r>
            <a:r>
              <a:rPr lang="en-US" sz="1500" dirty="0" err="1">
                <a:solidFill>
                  <a:schemeClr val="dk2"/>
                </a:solidFill>
              </a:rPr>
              <a:t>direto</a:t>
            </a:r>
            <a:r>
              <a:rPr lang="en-US" sz="1500" dirty="0">
                <a:solidFill>
                  <a:schemeClr val="dk2"/>
                </a:solidFill>
              </a:rPr>
              <a:t> a </a:t>
            </a:r>
            <a:r>
              <a:rPr lang="en-US" sz="1500" dirty="0" err="1">
                <a:solidFill>
                  <a:schemeClr val="dk2"/>
                </a:solidFill>
              </a:rPr>
              <a:t>algumas</a:t>
            </a:r>
            <a:r>
              <a:rPr lang="en-US" sz="1500" dirty="0">
                <a:solidFill>
                  <a:schemeClr val="dk2"/>
                </a:solidFill>
              </a:rPr>
              <a:t> IES (</a:t>
            </a:r>
            <a:r>
              <a:rPr lang="en-US" sz="1500" dirty="0" err="1">
                <a:solidFill>
                  <a:schemeClr val="dk2"/>
                </a:solidFill>
              </a:rPr>
              <a:t>Universidade</a:t>
            </a:r>
            <a:r>
              <a:rPr lang="en-US" sz="1500" dirty="0">
                <a:solidFill>
                  <a:schemeClr val="dk2"/>
                </a:solidFill>
              </a:rPr>
              <a:t> de </a:t>
            </a:r>
            <a:r>
              <a:rPr lang="en-US" sz="1500" dirty="0" smtClean="0">
                <a:solidFill>
                  <a:schemeClr val="dk2"/>
                </a:solidFill>
              </a:rPr>
              <a:t>Köln)</a:t>
            </a:r>
          </a:p>
          <a:p>
            <a:pPr marL="139700" lvl="0">
              <a:spcBef>
                <a:spcPts val="800"/>
              </a:spcBef>
              <a:buClr>
                <a:srgbClr val="4285F4"/>
              </a:buClr>
              <a:buSzPts val="1400"/>
            </a:pPr>
            <a:endParaRPr lang="en-US" sz="1500" dirty="0">
              <a:solidFill>
                <a:schemeClr val="dk2"/>
              </a:solidFill>
            </a:endParaRPr>
          </a:p>
          <a:p>
            <a:pPr marL="139700" lvl="0">
              <a:spcBef>
                <a:spcPts val="800"/>
              </a:spcBef>
              <a:buClr>
                <a:srgbClr val="4285F4"/>
              </a:buClr>
              <a:buSzPts val="1400"/>
            </a:pPr>
            <a:r>
              <a:rPr lang="en-US" sz="1500" dirty="0" smtClean="0">
                <a:solidFill>
                  <a:schemeClr val="dk2"/>
                </a:solidFill>
              </a:rPr>
              <a:t>→ </a:t>
            </a:r>
            <a:r>
              <a:rPr lang="en-US" sz="1500" dirty="0" err="1" smtClean="0">
                <a:solidFill>
                  <a:schemeClr val="dk2"/>
                </a:solidFill>
              </a:rPr>
              <a:t>Próximo</a:t>
            </a:r>
            <a:r>
              <a:rPr lang="en-US" sz="1500" dirty="0" smtClean="0">
                <a:solidFill>
                  <a:schemeClr val="dk2"/>
                </a:solidFill>
              </a:rPr>
              <a:t> </a:t>
            </a:r>
            <a:r>
              <a:rPr lang="en-US" sz="1500" dirty="0" err="1">
                <a:solidFill>
                  <a:schemeClr val="dk2"/>
                </a:solidFill>
              </a:rPr>
              <a:t>exame</a:t>
            </a:r>
            <a:r>
              <a:rPr lang="en-US" sz="1500" dirty="0">
                <a:solidFill>
                  <a:schemeClr val="dk2"/>
                </a:solidFill>
              </a:rPr>
              <a:t>:  20 de </a:t>
            </a:r>
            <a:r>
              <a:rPr lang="en-US" sz="1500" dirty="0" err="1">
                <a:solidFill>
                  <a:schemeClr val="dk2"/>
                </a:solidFill>
              </a:rPr>
              <a:t>junho</a:t>
            </a:r>
            <a:r>
              <a:rPr lang="en-US" sz="1500" dirty="0">
                <a:solidFill>
                  <a:schemeClr val="dk2"/>
                </a:solidFill>
              </a:rPr>
              <a:t> </a:t>
            </a:r>
            <a:endParaRPr lang="en-US" sz="1500" dirty="0" smtClean="0">
              <a:solidFill>
                <a:schemeClr val="dk2"/>
              </a:solidFill>
            </a:endParaRPr>
          </a:p>
          <a:p>
            <a:pPr marL="139700" lvl="0">
              <a:spcBef>
                <a:spcPts val="800"/>
              </a:spcBef>
              <a:buClr>
                <a:srgbClr val="4285F4"/>
              </a:buClr>
              <a:buSzPts val="1400"/>
            </a:pPr>
            <a:r>
              <a:rPr lang="en-US" sz="1500" dirty="0" smtClean="0">
                <a:solidFill>
                  <a:schemeClr val="dk2"/>
                </a:solidFill>
              </a:rPr>
              <a:t>→</a:t>
            </a:r>
            <a:r>
              <a:rPr lang="en-US" sz="1500" dirty="0" err="1" smtClean="0">
                <a:solidFill>
                  <a:schemeClr val="dk2"/>
                </a:solidFill>
              </a:rPr>
              <a:t>Inscri</a:t>
            </a:r>
            <a:r>
              <a:rPr lang="de-DE" sz="1500" dirty="0" err="1">
                <a:solidFill>
                  <a:schemeClr val="dk2"/>
                </a:solidFill>
              </a:rPr>
              <a:t>ções</a:t>
            </a:r>
            <a:r>
              <a:rPr lang="de-DE" sz="1500" dirty="0">
                <a:solidFill>
                  <a:schemeClr val="dk2"/>
                </a:solidFill>
              </a:rPr>
              <a:t> </a:t>
            </a:r>
            <a:r>
              <a:rPr lang="de-DE" sz="1500" dirty="0" err="1">
                <a:solidFill>
                  <a:schemeClr val="dk2"/>
                </a:solidFill>
              </a:rPr>
              <a:t>até</a:t>
            </a:r>
            <a:r>
              <a:rPr lang="de-DE" sz="1500" dirty="0">
                <a:solidFill>
                  <a:schemeClr val="dk2"/>
                </a:solidFill>
              </a:rPr>
              <a:t> 10 de </a:t>
            </a:r>
            <a:r>
              <a:rPr lang="de-DE" sz="1500" dirty="0" err="1">
                <a:solidFill>
                  <a:schemeClr val="dk2"/>
                </a:solidFill>
              </a:rPr>
              <a:t>junho</a:t>
            </a:r>
            <a:r>
              <a:rPr lang="de-DE" sz="1500" dirty="0">
                <a:solidFill>
                  <a:schemeClr val="dk2"/>
                </a:solidFill>
              </a:rPr>
              <a:t> </a:t>
            </a:r>
            <a:r>
              <a:rPr lang="de-DE" sz="1500" dirty="0" err="1">
                <a:solidFill>
                  <a:schemeClr val="dk2"/>
                </a:solidFill>
              </a:rPr>
              <a:t>no</a:t>
            </a:r>
            <a:r>
              <a:rPr lang="de-DE" sz="1500" dirty="0">
                <a:solidFill>
                  <a:schemeClr val="dk2"/>
                </a:solidFill>
              </a:rPr>
              <a:t> </a:t>
            </a:r>
            <a:r>
              <a:rPr lang="de-DE" sz="1500" dirty="0" err="1" smtClean="0">
                <a:solidFill>
                  <a:srgbClr val="3E3D40"/>
                </a:solidFill>
                <a:hlinkClick r:id="rId2"/>
              </a:rPr>
              <a:t>site</a:t>
            </a:r>
            <a:r>
              <a:rPr lang="de-DE" sz="1500" dirty="0" smtClean="0">
                <a:solidFill>
                  <a:srgbClr val="3E3D40"/>
                </a:solidFill>
              </a:rPr>
              <a:t>: </a:t>
            </a:r>
            <a:r>
              <a:rPr lang="de-DE" sz="1500" dirty="0" smtClean="0">
                <a:solidFill>
                  <a:srgbClr val="3E3D40"/>
                </a:solidFill>
                <a:hlinkClick r:id="rId3"/>
              </a:rPr>
              <a:t>www.testas.de</a:t>
            </a:r>
            <a:endParaRPr lang="de-DE" sz="1500" dirty="0" smtClean="0">
              <a:solidFill>
                <a:srgbClr val="3E3D40"/>
              </a:solidFill>
            </a:endParaRPr>
          </a:p>
          <a:p>
            <a:pPr marL="214303" indent="-214303">
              <a:buFont typeface="Wingdings" charset="2"/>
              <a:buChar char="§"/>
            </a:pPr>
            <a:endParaRPr lang="de-DE" sz="1500" dirty="0" smtClean="0">
              <a:solidFill>
                <a:srgbClr val="3E3D40"/>
              </a:solidFill>
            </a:endParaRPr>
          </a:p>
          <a:p>
            <a:pPr marL="214303" indent="-214303">
              <a:buFont typeface="Wingdings" charset="2"/>
              <a:buChar char="§"/>
            </a:pPr>
            <a:endParaRPr lang="de-DE" sz="1500" dirty="0">
              <a:solidFill>
                <a:srgbClr val="3E3D40"/>
              </a:solidFill>
            </a:endParaRPr>
          </a:p>
          <a:p>
            <a:pPr marL="214303" indent="-214303">
              <a:buFont typeface="Wingdings" charset="2"/>
              <a:buChar char="§"/>
            </a:pPr>
            <a:endParaRPr lang="de-DE" sz="1500" dirty="0">
              <a:solidFill>
                <a:srgbClr val="3E3D40"/>
              </a:solidFill>
            </a:endParaRPr>
          </a:p>
          <a:p>
            <a:endParaRPr lang="de-DE" sz="1050" dirty="0">
              <a:solidFill>
                <a:srgbClr val="3E3D40"/>
              </a:solidFill>
            </a:endParaRPr>
          </a:p>
          <a:p>
            <a:endParaRPr lang="en-US" sz="1050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5366770" y="995514"/>
            <a:ext cx="3687728" cy="2691518"/>
            <a:chOff x="954" y="1537"/>
            <a:chExt cx="2922" cy="2133"/>
          </a:xfrm>
        </p:grpSpPr>
        <p:sp>
          <p:nvSpPr>
            <p:cNvPr id="8" name="Rectangle 5"/>
            <p:cNvSpPr>
              <a:spLocks noChangeAspect="1" noChangeArrowheads="1"/>
            </p:cNvSpPr>
            <p:nvPr/>
          </p:nvSpPr>
          <p:spPr bwMode="auto">
            <a:xfrm>
              <a:off x="954" y="1571"/>
              <a:ext cx="2922" cy="2085"/>
            </a:xfrm>
            <a:prstGeom prst="rect">
              <a:avLst/>
            </a:prstGeom>
            <a:solidFill>
              <a:srgbClr val="E76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Aft>
                  <a:spcPct val="3000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</a:pPr>
              <a:endParaRPr lang="de-DE" altLang="de-DE" sz="1200"/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1375" y="1538"/>
              <a:ext cx="2126" cy="2132"/>
              <a:chOff x="1377" y="1537"/>
              <a:chExt cx="2126" cy="2132"/>
            </a:xfrm>
          </p:grpSpPr>
          <p:sp>
            <p:nvSpPr>
              <p:cNvPr id="21" name="Oval 7"/>
              <p:cNvSpPr>
                <a:spLocks noChangeAspect="1" noChangeArrowheads="1"/>
              </p:cNvSpPr>
              <p:nvPr/>
            </p:nvSpPr>
            <p:spPr bwMode="auto">
              <a:xfrm rot="2700000">
                <a:off x="2275" y="1538"/>
                <a:ext cx="984" cy="1472"/>
              </a:xfrm>
              <a:prstGeom prst="ellipse">
                <a:avLst/>
              </a:prstGeom>
              <a:solidFill>
                <a:srgbClr val="E6E6E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Aft>
                    <a:spcPct val="30000"/>
                  </a:spcAft>
                  <a:defRPr sz="2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</a:pPr>
                <a:endParaRPr lang="de-DE" altLang="de-DE" sz="1200"/>
              </a:p>
            </p:txBody>
          </p:sp>
          <p:sp>
            <p:nvSpPr>
              <p:cNvPr id="22" name="Oval 8"/>
              <p:cNvSpPr>
                <a:spLocks noChangeAspect="1" noChangeArrowheads="1"/>
              </p:cNvSpPr>
              <p:nvPr/>
            </p:nvSpPr>
            <p:spPr bwMode="auto">
              <a:xfrm rot="2700000">
                <a:off x="1621" y="2190"/>
                <a:ext cx="984" cy="1472"/>
              </a:xfrm>
              <a:prstGeom prst="ellipse">
                <a:avLst/>
              </a:prstGeom>
              <a:solidFill>
                <a:srgbClr val="E6E6E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Aft>
                    <a:spcPct val="30000"/>
                  </a:spcAft>
                  <a:defRPr sz="2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</a:pPr>
                <a:endParaRPr lang="de-DE" altLang="de-DE" sz="1200"/>
              </a:p>
            </p:txBody>
          </p:sp>
          <p:sp>
            <p:nvSpPr>
              <p:cNvPr id="23" name="Oval 9"/>
              <p:cNvSpPr>
                <a:spLocks noChangeAspect="1" noChangeArrowheads="1"/>
              </p:cNvSpPr>
              <p:nvPr/>
            </p:nvSpPr>
            <p:spPr bwMode="auto">
              <a:xfrm rot="8100000">
                <a:off x="1613" y="1537"/>
                <a:ext cx="984" cy="1472"/>
              </a:xfrm>
              <a:prstGeom prst="ellipse">
                <a:avLst/>
              </a:prstGeom>
              <a:solidFill>
                <a:srgbClr val="E6E6E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Aft>
                    <a:spcPct val="30000"/>
                  </a:spcAft>
                  <a:defRPr sz="2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</a:pPr>
                <a:endParaRPr lang="de-DE" altLang="de-DE" sz="1200"/>
              </a:p>
            </p:txBody>
          </p:sp>
          <p:sp>
            <p:nvSpPr>
              <p:cNvPr id="24" name="Oval 10"/>
              <p:cNvSpPr>
                <a:spLocks noChangeAspect="1" noChangeArrowheads="1"/>
              </p:cNvSpPr>
              <p:nvPr/>
            </p:nvSpPr>
            <p:spPr bwMode="auto">
              <a:xfrm rot="8100000">
                <a:off x="2266" y="2197"/>
                <a:ext cx="984" cy="1472"/>
              </a:xfrm>
              <a:prstGeom prst="ellipse">
                <a:avLst/>
              </a:prstGeom>
              <a:solidFill>
                <a:srgbClr val="E6E6E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Aft>
                    <a:spcPct val="30000"/>
                  </a:spcAft>
                  <a:defRPr sz="2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</a:pPr>
                <a:endParaRPr lang="de-DE" altLang="de-DE" sz="1200"/>
              </a:p>
            </p:txBody>
          </p:sp>
        </p:grpSp>
        <p:grpSp>
          <p:nvGrpSpPr>
            <p:cNvPr id="10" name="Group 11"/>
            <p:cNvGrpSpPr>
              <a:grpSpLocks noChangeAspect="1"/>
            </p:cNvGrpSpPr>
            <p:nvPr/>
          </p:nvGrpSpPr>
          <p:grpSpPr bwMode="auto">
            <a:xfrm>
              <a:off x="1377" y="1537"/>
              <a:ext cx="2126" cy="2132"/>
              <a:chOff x="1377" y="1537"/>
              <a:chExt cx="2126" cy="2132"/>
            </a:xfrm>
          </p:grpSpPr>
          <p:sp>
            <p:nvSpPr>
              <p:cNvPr id="17" name="Oval 12"/>
              <p:cNvSpPr>
                <a:spLocks noChangeAspect="1" noChangeArrowheads="1"/>
              </p:cNvSpPr>
              <p:nvPr/>
            </p:nvSpPr>
            <p:spPr bwMode="auto">
              <a:xfrm rot="2700000">
                <a:off x="2275" y="1538"/>
                <a:ext cx="984" cy="1472"/>
              </a:xfrm>
              <a:prstGeom prst="ellipse">
                <a:avLst/>
              </a:prstGeom>
              <a:noFill/>
              <a:ln w="15875" algn="ctr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Aft>
                    <a:spcPct val="30000"/>
                  </a:spcAft>
                  <a:defRPr sz="2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</a:pPr>
                <a:endParaRPr lang="de-DE" altLang="de-DE" sz="1200"/>
              </a:p>
            </p:txBody>
          </p:sp>
          <p:sp>
            <p:nvSpPr>
              <p:cNvPr id="18" name="Oval 13"/>
              <p:cNvSpPr>
                <a:spLocks noChangeAspect="1" noChangeArrowheads="1"/>
              </p:cNvSpPr>
              <p:nvPr/>
            </p:nvSpPr>
            <p:spPr bwMode="auto">
              <a:xfrm rot="2700000">
                <a:off x="1621" y="2190"/>
                <a:ext cx="984" cy="1472"/>
              </a:xfrm>
              <a:prstGeom prst="ellipse">
                <a:avLst/>
              </a:prstGeom>
              <a:noFill/>
              <a:ln w="15875" algn="ctr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Aft>
                    <a:spcPct val="30000"/>
                  </a:spcAft>
                  <a:defRPr sz="2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</a:pPr>
                <a:endParaRPr lang="de-DE" altLang="de-DE" sz="1200"/>
              </a:p>
            </p:txBody>
          </p:sp>
          <p:sp>
            <p:nvSpPr>
              <p:cNvPr id="19" name="Oval 14"/>
              <p:cNvSpPr>
                <a:spLocks noChangeAspect="1" noChangeArrowheads="1"/>
              </p:cNvSpPr>
              <p:nvPr/>
            </p:nvSpPr>
            <p:spPr bwMode="auto">
              <a:xfrm rot="8100000">
                <a:off x="1613" y="1537"/>
                <a:ext cx="984" cy="1472"/>
              </a:xfrm>
              <a:prstGeom prst="ellipse">
                <a:avLst/>
              </a:prstGeom>
              <a:noFill/>
              <a:ln w="15875" algn="ctr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spcAft>
                    <a:spcPct val="30000"/>
                  </a:spcAft>
                  <a:defRPr sz="2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</a:pPr>
                <a:endParaRPr lang="de-DE" altLang="de-DE" sz="1200"/>
              </a:p>
            </p:txBody>
          </p:sp>
          <p:sp>
            <p:nvSpPr>
              <p:cNvPr id="20" name="Oval 15"/>
              <p:cNvSpPr>
                <a:spLocks noChangeAspect="1" noChangeArrowheads="1"/>
              </p:cNvSpPr>
              <p:nvPr/>
            </p:nvSpPr>
            <p:spPr bwMode="auto">
              <a:xfrm rot="8100000">
                <a:off x="2266" y="2197"/>
                <a:ext cx="984" cy="1472"/>
              </a:xfrm>
              <a:prstGeom prst="ellipse">
                <a:avLst/>
              </a:prstGeom>
              <a:noFill/>
              <a:ln w="15875" algn="ctr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>
                <a:lvl1pPr eaLnBrk="0" hangingPunct="0">
                  <a:spcAft>
                    <a:spcPct val="30000"/>
                  </a:spcAft>
                  <a:defRPr sz="2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30000"/>
                  </a:spcAft>
                  <a:buFont typeface="Wingdings" pitchFamily="2" charset="2"/>
                  <a:buChar char="§"/>
                  <a:defRPr sz="2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</a:pPr>
                <a:endParaRPr lang="de-DE" altLang="de-DE" sz="1200"/>
              </a:p>
            </p:txBody>
          </p:sp>
        </p:grpSp>
        <p:sp>
          <p:nvSpPr>
            <p:cNvPr id="11" name="Oval 16"/>
            <p:cNvSpPr>
              <a:spLocks noChangeAspect="1" noChangeArrowheads="1"/>
            </p:cNvSpPr>
            <p:nvPr/>
          </p:nvSpPr>
          <p:spPr bwMode="auto">
            <a:xfrm>
              <a:off x="2057" y="2227"/>
              <a:ext cx="753" cy="753"/>
            </a:xfrm>
            <a:prstGeom prst="ellipse">
              <a:avLst/>
            </a:prstGeom>
            <a:solidFill>
              <a:schemeClr val="bg1"/>
            </a:solidFill>
            <a:ln w="15875" algn="ctr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Aft>
                  <a:spcPct val="3000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</a:pPr>
              <a:endParaRPr lang="de-DE" altLang="de-DE" sz="1200"/>
            </a:p>
          </p:txBody>
        </p:sp>
        <p:sp>
          <p:nvSpPr>
            <p:cNvPr id="12" name="Text Box 17"/>
            <p:cNvSpPr txBox="1">
              <a:spLocks noChangeAspect="1" noChangeArrowheads="1"/>
            </p:cNvSpPr>
            <p:nvPr/>
          </p:nvSpPr>
          <p:spPr bwMode="auto">
            <a:xfrm>
              <a:off x="1489" y="1831"/>
              <a:ext cx="787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Aft>
                  <a:spcPct val="3000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</a:pPr>
              <a:r>
                <a:rPr lang="de-DE" altLang="de-DE" sz="975" b="1" dirty="0" err="1">
                  <a:solidFill>
                    <a:schemeClr val="bg1"/>
                  </a:solidFill>
                </a:rPr>
                <a:t>Ciências</a:t>
              </a:r>
              <a:r>
                <a:rPr lang="de-DE" altLang="de-DE" sz="975" b="1" dirty="0">
                  <a:solidFill>
                    <a:schemeClr val="bg1"/>
                  </a:solidFill>
                </a:rPr>
                <a:t> </a:t>
              </a:r>
              <a:r>
                <a:rPr lang="de-DE" altLang="de-DE" sz="975" b="1" dirty="0" err="1">
                  <a:solidFill>
                    <a:schemeClr val="bg1"/>
                  </a:solidFill>
                </a:rPr>
                <a:t>Econômicas</a:t>
              </a:r>
              <a:endParaRPr lang="de-DE" altLang="de-DE" sz="975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18"/>
            <p:cNvSpPr txBox="1">
              <a:spLocks noChangeAspect="1" noChangeArrowheads="1"/>
            </p:cNvSpPr>
            <p:nvPr/>
          </p:nvSpPr>
          <p:spPr bwMode="auto">
            <a:xfrm>
              <a:off x="2602" y="2949"/>
              <a:ext cx="789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Aft>
                  <a:spcPct val="3000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</a:pPr>
              <a:r>
                <a:rPr lang="de-DE" altLang="de-DE" sz="975" b="1" dirty="0" err="1">
                  <a:solidFill>
                    <a:schemeClr val="bg1"/>
                  </a:solidFill>
                </a:rPr>
                <a:t>Matemática</a:t>
              </a:r>
              <a:r>
                <a:rPr lang="de-DE" altLang="de-DE" sz="975" b="1" dirty="0">
                  <a:solidFill>
                    <a:schemeClr val="bg1"/>
                  </a:solidFill>
                </a:rPr>
                <a:t>, </a:t>
              </a:r>
              <a:r>
                <a:rPr lang="de-DE" altLang="de-DE" sz="975" b="1" dirty="0" err="1">
                  <a:solidFill>
                    <a:schemeClr val="bg1"/>
                  </a:solidFill>
                </a:rPr>
                <a:t>Informática</a:t>
              </a:r>
              <a:r>
                <a:rPr lang="de-DE" altLang="de-DE" sz="975" b="1" dirty="0">
                  <a:solidFill>
                    <a:schemeClr val="bg1"/>
                  </a:solidFill>
                </a:rPr>
                <a:t> </a:t>
              </a:r>
              <a:r>
                <a:rPr lang="de-DE" altLang="de-DE" sz="975" b="1" dirty="0" err="1">
                  <a:solidFill>
                    <a:schemeClr val="bg1"/>
                  </a:solidFill>
                </a:rPr>
                <a:t>e</a:t>
              </a:r>
              <a:r>
                <a:rPr lang="de-DE" altLang="de-DE" sz="975" b="1" dirty="0">
                  <a:solidFill>
                    <a:schemeClr val="bg1"/>
                  </a:solidFill>
                </a:rPr>
                <a:t> </a:t>
              </a:r>
              <a:r>
                <a:rPr lang="de-DE" altLang="de-DE" sz="975" b="1" dirty="0" err="1">
                  <a:solidFill>
                    <a:schemeClr val="bg1"/>
                  </a:solidFill>
                </a:rPr>
                <a:t>Ciências</a:t>
              </a:r>
              <a:r>
                <a:rPr lang="de-DE" altLang="de-DE" sz="975" b="1" dirty="0">
                  <a:solidFill>
                    <a:schemeClr val="bg1"/>
                  </a:solidFill>
                </a:rPr>
                <a:t> </a:t>
              </a:r>
              <a:r>
                <a:rPr lang="de-DE" altLang="de-DE" sz="975" b="1" dirty="0" err="1">
                  <a:solidFill>
                    <a:schemeClr val="bg1"/>
                  </a:solidFill>
                </a:rPr>
                <a:t>Naturais</a:t>
              </a:r>
              <a:endParaRPr lang="de-DE" altLang="de-DE" sz="975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 Box 19"/>
            <p:cNvSpPr txBox="1">
              <a:spLocks noChangeAspect="1" noChangeArrowheads="1"/>
            </p:cNvSpPr>
            <p:nvPr/>
          </p:nvSpPr>
          <p:spPr bwMode="auto">
            <a:xfrm>
              <a:off x="2578" y="1831"/>
              <a:ext cx="81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Aft>
                  <a:spcPct val="3000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</a:pPr>
              <a:r>
                <a:rPr lang="de-DE" altLang="de-DE" sz="975" b="1" dirty="0" err="1">
                  <a:solidFill>
                    <a:schemeClr val="bg1"/>
                  </a:solidFill>
                </a:rPr>
                <a:t>Engenharias</a:t>
              </a:r>
              <a:endParaRPr lang="de-DE" altLang="de-DE" sz="975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 Box 20"/>
            <p:cNvSpPr txBox="1">
              <a:spLocks noChangeAspect="1" noChangeArrowheads="1"/>
            </p:cNvSpPr>
            <p:nvPr/>
          </p:nvSpPr>
          <p:spPr bwMode="auto">
            <a:xfrm>
              <a:off x="1390" y="3056"/>
              <a:ext cx="1043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Aft>
                  <a:spcPct val="3000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</a:pPr>
              <a:r>
                <a:rPr lang="de-DE" altLang="de-DE" sz="975" b="1" dirty="0" err="1">
                  <a:solidFill>
                    <a:schemeClr val="bg1"/>
                  </a:solidFill>
                </a:rPr>
                <a:t>Humanidades</a:t>
              </a:r>
              <a:r>
                <a:rPr lang="de-DE" altLang="de-DE" sz="975" b="1" dirty="0">
                  <a:solidFill>
                    <a:schemeClr val="bg1"/>
                  </a:solidFill>
                </a:rPr>
                <a:t>, </a:t>
              </a:r>
              <a:r>
                <a:rPr lang="de-DE" altLang="de-DE" sz="975" b="1" dirty="0" err="1">
                  <a:solidFill>
                    <a:schemeClr val="bg1"/>
                  </a:solidFill>
                </a:rPr>
                <a:t>Ciências</a:t>
              </a:r>
              <a:r>
                <a:rPr lang="de-DE" altLang="de-DE" sz="975" b="1" dirty="0">
                  <a:solidFill>
                    <a:schemeClr val="bg1"/>
                  </a:solidFill>
                </a:rPr>
                <a:t> </a:t>
              </a:r>
              <a:r>
                <a:rPr lang="de-DE" altLang="de-DE" sz="975" b="1" dirty="0" err="1">
                  <a:solidFill>
                    <a:schemeClr val="bg1"/>
                  </a:solidFill>
                </a:rPr>
                <a:t>culturais</a:t>
              </a:r>
              <a:r>
                <a:rPr lang="de-DE" altLang="de-DE" sz="975" b="1" dirty="0">
                  <a:solidFill>
                    <a:schemeClr val="bg1"/>
                  </a:solidFill>
                </a:rPr>
                <a:t> </a:t>
              </a:r>
              <a:r>
                <a:rPr lang="de-DE" altLang="de-DE" sz="975" b="1" dirty="0" err="1">
                  <a:solidFill>
                    <a:schemeClr val="bg1"/>
                  </a:solidFill>
                </a:rPr>
                <a:t>e</a:t>
              </a:r>
              <a:r>
                <a:rPr lang="de-DE" altLang="de-DE" sz="975" b="1" dirty="0">
                  <a:solidFill>
                    <a:schemeClr val="bg1"/>
                  </a:solidFill>
                </a:rPr>
                <a:t> </a:t>
              </a:r>
              <a:r>
                <a:rPr lang="de-DE" altLang="de-DE" sz="975" b="1" dirty="0" err="1">
                  <a:solidFill>
                    <a:schemeClr val="bg1"/>
                  </a:solidFill>
                </a:rPr>
                <a:t>sociais</a:t>
              </a:r>
              <a:endParaRPr lang="de-DE" altLang="de-DE" sz="975" b="1" dirty="0">
                <a:solidFill>
                  <a:schemeClr val="bg1"/>
                </a:solidFill>
              </a:endParaRPr>
            </a:p>
            <a:p>
              <a:pPr algn="ctr" eaLnBrk="1" hangingPunct="1">
                <a:spcAft>
                  <a:spcPct val="0"/>
                </a:spcAft>
              </a:pPr>
              <a:endParaRPr lang="de-DE" altLang="de-DE" sz="975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21"/>
            <p:cNvSpPr>
              <a:spLocks noChangeAspect="1" noChangeArrowheads="1"/>
            </p:cNvSpPr>
            <p:nvPr/>
          </p:nvSpPr>
          <p:spPr bwMode="auto">
            <a:xfrm>
              <a:off x="2038" y="2237"/>
              <a:ext cx="792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Aft>
                  <a:spcPct val="3000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Aft>
                  <a:spcPct val="30000"/>
                </a:spcAft>
                <a:buFont typeface="Wingdings" pitchFamily="2" charset="2"/>
                <a:buChar char="§"/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</a:pPr>
              <a:r>
                <a:rPr lang="de-DE" altLang="de-DE" sz="975" b="1" dirty="0" err="1">
                  <a:solidFill>
                    <a:schemeClr val="tx2"/>
                  </a:solidFill>
                </a:rPr>
                <a:t>Competência</a:t>
              </a:r>
              <a:r>
                <a:rPr lang="de-DE" altLang="de-DE" sz="975" b="1" dirty="0">
                  <a:solidFill>
                    <a:schemeClr val="tx2"/>
                  </a:solidFill>
                </a:rPr>
                <a:t> </a:t>
              </a:r>
              <a:r>
                <a:rPr lang="de-DE" altLang="de-DE" sz="975" b="1" dirty="0" err="1">
                  <a:solidFill>
                    <a:schemeClr val="tx2"/>
                  </a:solidFill>
                </a:rPr>
                <a:t>geral</a:t>
              </a:r>
              <a:r>
                <a:rPr lang="de-DE" altLang="de-DE" sz="975" b="1" dirty="0">
                  <a:solidFill>
                    <a:schemeClr val="tx2"/>
                  </a:solidFill>
                </a:rPr>
                <a:t> </a:t>
              </a:r>
            </a:p>
          </p:txBody>
        </p:sp>
      </p:grpSp>
      <p:pic>
        <p:nvPicPr>
          <p:cNvPr id="26" name="Grafi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63" y="3770823"/>
            <a:ext cx="1493915" cy="47309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979224" y="279221"/>
            <a:ext cx="36826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</a:t>
            </a:r>
            <a:r>
              <a:rPr lang="de-DE" sz="2700" b="1" dirty="0">
                <a:solidFill>
                  <a:schemeClr val="accent3"/>
                </a:solidFill>
              </a:rPr>
              <a:t>O</a:t>
            </a:r>
            <a:r>
              <a:rPr lang="de-DE" sz="1050" dirty="0"/>
              <a:t> </a:t>
            </a:r>
            <a:r>
              <a:rPr lang="de-DE" sz="2700" b="1" dirty="0" err="1">
                <a:solidFill>
                  <a:schemeClr val="accent3"/>
                </a:solidFill>
                <a:sym typeface="Alfa Slab One"/>
              </a:rPr>
              <a:t>TestAS</a:t>
            </a:r>
            <a:endParaRPr lang="de-DE" sz="2700" b="1" dirty="0">
              <a:solidFill>
                <a:schemeClr val="accent3"/>
              </a:solidFill>
              <a:sym typeface="Alfa Slab One"/>
            </a:endParaRPr>
          </a:p>
        </p:txBody>
      </p:sp>
    </p:spTree>
    <p:extLst>
      <p:ext uri="{BB962C8B-B14F-4D97-AF65-F5344CB8AC3E}">
        <p14:creationId xmlns:p14="http://schemas.microsoft.com/office/powerpoint/2010/main" val="40262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title"/>
          </p:nvPr>
        </p:nvSpPr>
        <p:spPr>
          <a:xfrm>
            <a:off x="387376" y="752915"/>
            <a:ext cx="6454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b="1" dirty="0"/>
              <a:t>A Deutsch-Uni Online (DUO)</a:t>
            </a:r>
            <a:endParaRPr dirty="0"/>
          </a:p>
        </p:txBody>
      </p:sp>
      <p:sp>
        <p:nvSpPr>
          <p:cNvPr id="197" name="Google Shape;197;p16"/>
          <p:cNvSpPr txBox="1">
            <a:spLocks noGrp="1"/>
          </p:cNvSpPr>
          <p:nvPr>
            <p:ph type="body" idx="1"/>
          </p:nvPr>
        </p:nvSpPr>
        <p:spPr>
          <a:xfrm>
            <a:off x="432003" y="1369222"/>
            <a:ext cx="6454800" cy="3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 dirty="0"/>
              <a:t>Plataforma online e interativa de aprendizagem de alemão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r>
              <a:rPr lang="pt-BR" dirty="0"/>
              <a:t>Conteúdo específico para contexto acadêmico e profissional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r>
              <a:rPr lang="pt-BR" dirty="0"/>
              <a:t>Treina: ouvir, falar, ler e escrever  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r>
              <a:rPr lang="pt-BR" dirty="0" smtClean="0"/>
              <a:t>Opção </a:t>
            </a:r>
            <a:r>
              <a:rPr lang="pt-BR" dirty="0"/>
              <a:t>de acompanhamento através de tutores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r>
              <a:rPr lang="pt-BR" dirty="0"/>
              <a:t>Linguagem geral e linguagem técnica (direito, economia, engenharia, ciências naturais, medicina, ciências florestais e nutrição, linguística, ciências culturais</a:t>
            </a:r>
            <a:r>
              <a:rPr lang="pt-BR" dirty="0" smtClean="0"/>
              <a:t>)</a:t>
            </a: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endParaRPr lang="pt-BR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endParaRPr sz="600"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1600"/>
              </a:spcAft>
              <a:buSzPts val="1100"/>
              <a:buNone/>
            </a:pPr>
            <a:endParaRPr dirty="0"/>
          </a:p>
        </p:txBody>
      </p:sp>
      <p:pic>
        <p:nvPicPr>
          <p:cNvPr id="198" name="Google Shape;198;p16"/>
          <p:cNvPicPr preferRelativeResize="0"/>
          <p:nvPr/>
        </p:nvPicPr>
        <p:blipFill rotWithShape="1">
          <a:blip r:embed="rId3">
            <a:alphaModFix/>
          </a:blip>
          <a:srcRect l="19493" t="24246" r="384" b="23531"/>
          <a:stretch/>
        </p:blipFill>
        <p:spPr>
          <a:xfrm>
            <a:off x="4245976" y="3931770"/>
            <a:ext cx="1960622" cy="4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500" dirty="0">
              <a:solidFill>
                <a:srgbClr val="1629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7800" indent="-17145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1500" dirty="0">
                <a:latin typeface="Arial"/>
                <a:ea typeface="Arial"/>
                <a:cs typeface="Arial"/>
                <a:sym typeface="Roboto"/>
              </a:rPr>
              <a:t>Centenas de atividades com correção automática</a:t>
            </a:r>
            <a:endParaRPr sz="1500" dirty="0">
              <a:latin typeface="Arial"/>
              <a:ea typeface="Arial"/>
              <a:cs typeface="Arial"/>
              <a:sym typeface="Roboto"/>
            </a:endParaRPr>
          </a:p>
          <a:p>
            <a:pPr marL="177800" indent="-17145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1500" dirty="0">
                <a:latin typeface="Arial"/>
                <a:ea typeface="Arial"/>
                <a:cs typeface="Arial"/>
                <a:sym typeface="Roboto"/>
              </a:rPr>
              <a:t>Atividades orais e escritas</a:t>
            </a:r>
            <a:endParaRPr sz="1500" dirty="0">
              <a:latin typeface="Arial"/>
              <a:ea typeface="Arial"/>
              <a:cs typeface="Arial"/>
              <a:sym typeface="Roboto"/>
            </a:endParaRPr>
          </a:p>
          <a:p>
            <a:pPr marL="177800" indent="-17145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1500" dirty="0">
                <a:latin typeface="Arial"/>
                <a:ea typeface="Arial"/>
                <a:cs typeface="Arial"/>
                <a:sym typeface="Roboto"/>
              </a:rPr>
              <a:t>Fóruns</a:t>
            </a:r>
            <a:endParaRPr sz="1500" dirty="0">
              <a:latin typeface="Arial"/>
              <a:ea typeface="Arial"/>
              <a:cs typeface="Arial"/>
              <a:sym typeface="Roboto"/>
            </a:endParaRPr>
          </a:p>
          <a:p>
            <a:pPr marL="177800" indent="-17145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1500" dirty="0">
                <a:latin typeface="Arial"/>
                <a:ea typeface="Arial"/>
                <a:cs typeface="Arial"/>
                <a:sym typeface="Roboto"/>
              </a:rPr>
              <a:t>Chats</a:t>
            </a:r>
            <a:endParaRPr sz="1500" dirty="0">
              <a:latin typeface="Arial"/>
              <a:ea typeface="Arial"/>
              <a:cs typeface="Arial"/>
              <a:sym typeface="Roboto"/>
            </a:endParaRPr>
          </a:p>
          <a:p>
            <a:pPr marL="177800" indent="-17145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1500" dirty="0">
                <a:latin typeface="Arial"/>
                <a:ea typeface="Arial"/>
                <a:cs typeface="Arial"/>
                <a:sym typeface="Roboto"/>
              </a:rPr>
              <a:t>Voice-chats</a:t>
            </a:r>
            <a:endParaRPr sz="1500" dirty="0">
              <a:latin typeface="Arial"/>
              <a:ea typeface="Arial"/>
              <a:cs typeface="Arial"/>
              <a:sym typeface="Roboto"/>
            </a:endParaRPr>
          </a:p>
          <a:p>
            <a:pPr marL="177800" indent="-17145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1500" dirty="0">
                <a:latin typeface="Arial"/>
                <a:ea typeface="Arial"/>
                <a:cs typeface="Arial"/>
                <a:sym typeface="Roboto"/>
              </a:rPr>
              <a:t>Testes</a:t>
            </a:r>
            <a:endParaRPr sz="1500" dirty="0">
              <a:latin typeface="Arial"/>
              <a:ea typeface="Arial"/>
              <a:cs typeface="Arial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 sz="2400" dirty="0">
              <a:solidFill>
                <a:srgbClr val="16295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1" name="Google Shape;21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00" b="1" dirty="0">
                <a:latin typeface="Arial"/>
                <a:ea typeface="Arial"/>
                <a:cs typeface="Arial"/>
                <a:sym typeface="Roboto"/>
              </a:rPr>
              <a:t>Plataforma</a:t>
            </a:r>
            <a:r>
              <a:rPr lang="pt-BR" sz="3300" b="1" dirty="0">
                <a:solidFill>
                  <a:srgbClr val="FB6D1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100" b="1" dirty="0">
                <a:latin typeface="Arial"/>
                <a:ea typeface="Arial"/>
                <a:cs typeface="Arial"/>
                <a:sym typeface="Roboto"/>
              </a:rPr>
              <a:t>DUO</a:t>
            </a:r>
            <a:endParaRPr sz="2100" b="1" dirty="0">
              <a:latin typeface="Arial"/>
              <a:ea typeface="Arial"/>
              <a:cs typeface="Arial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9"/>
          <p:cNvPicPr preferRelativeResize="0"/>
          <p:nvPr/>
        </p:nvPicPr>
        <p:blipFill rotWithShape="1">
          <a:blip r:embed="rId3">
            <a:alphaModFix/>
          </a:blip>
          <a:srcRect r="6129"/>
          <a:stretch/>
        </p:blipFill>
        <p:spPr>
          <a:xfrm>
            <a:off x="2290450" y="200450"/>
            <a:ext cx="2391800" cy="47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 rotWithShape="1">
          <a:blip r:embed="rId4">
            <a:alphaModFix/>
          </a:blip>
          <a:srcRect l="4315" r="5594"/>
          <a:stretch/>
        </p:blipFill>
        <p:spPr>
          <a:xfrm>
            <a:off x="78550" y="200450"/>
            <a:ext cx="2331175" cy="47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 rotWithShape="1">
          <a:blip r:embed="rId5">
            <a:alphaModFix/>
          </a:blip>
          <a:srcRect l="3157"/>
          <a:stretch/>
        </p:blipFill>
        <p:spPr>
          <a:xfrm>
            <a:off x="4682250" y="200439"/>
            <a:ext cx="2512725" cy="476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 rotWithShape="1">
          <a:blip r:embed="rId6">
            <a:alphaModFix/>
          </a:blip>
          <a:srcRect l="1864"/>
          <a:stretch/>
        </p:blipFill>
        <p:spPr>
          <a:xfrm>
            <a:off x="6678075" y="200450"/>
            <a:ext cx="2465925" cy="467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folien">
  <a:themeElements>
    <a:clrScheme name="g.a.s.t. Farbskal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BB4"/>
      </a:accent1>
      <a:accent2>
        <a:srgbClr val="50B4AE"/>
      </a:accent2>
      <a:accent3>
        <a:srgbClr val="F39313"/>
      </a:accent3>
      <a:accent4>
        <a:srgbClr val="E30613"/>
      </a:accent4>
      <a:accent5>
        <a:srgbClr val="57A7D6"/>
      </a:accent5>
      <a:accent6>
        <a:srgbClr val="A5D8DB"/>
      </a:accent6>
      <a:hlink>
        <a:srgbClr val="FAC075"/>
      </a:hlink>
      <a:folHlink>
        <a:srgbClr val="ED6A5B"/>
      </a:folHlink>
    </a:clrScheme>
    <a:fontScheme name="g.a.s.t.-Master allgeme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.a.s.t.-Master allgeme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.a.s.t.-Master allgemei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.a.s.t.-Master allgemei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.a.s.t.-Master allgemei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.a.s.t.-Master allgemei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.a.s.t.-Master allgemei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.a.s.t.-Master allgemei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.a.s.t.-Master allgemei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.a.s.t.-Master allgemei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.a.s.t.-Master allgemei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.a.s.t.-Master allgemei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.a.s.t.-Master allgemei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CE04346B-5774-46FF-A030-D3C21095FB1B}" vid="{79D21EF4-434B-479C-914A-E7B4FD4CA554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Microsoft Office PowerPoint</Application>
  <PresentationFormat>Bildschirmpräsentation (16:9)</PresentationFormat>
  <Paragraphs>96</Paragraphs>
  <Slides>13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13</vt:i4>
      </vt:variant>
    </vt:vector>
  </HeadingPairs>
  <TitlesOfParts>
    <vt:vector size="25" baseType="lpstr">
      <vt:lpstr>Wingdings</vt:lpstr>
      <vt:lpstr>Calibri</vt:lpstr>
      <vt:lpstr>Roboto Light</vt:lpstr>
      <vt:lpstr>Roboto</vt:lpstr>
      <vt:lpstr>Arial</vt:lpstr>
      <vt:lpstr>Noto Sans Symbols</vt:lpstr>
      <vt:lpstr>Alfa Slab One</vt:lpstr>
      <vt:lpstr>Proxima Nova</vt:lpstr>
      <vt:lpstr>Calibri Light</vt:lpstr>
      <vt:lpstr>Gameday</vt:lpstr>
      <vt:lpstr>Office</vt:lpstr>
      <vt:lpstr>Titelfolien</vt:lpstr>
      <vt:lpstr>PowerPoint-Präsentation</vt:lpstr>
      <vt:lpstr>O que é a g.a.s.t.?</vt:lpstr>
      <vt:lpstr>PowerPoint-Präsentation</vt:lpstr>
      <vt:lpstr>Provas relevantes para o acesso ao sistema de ensino superior alemão</vt:lpstr>
      <vt:lpstr>TestDaF – seu ingresso de alemão para IES </vt:lpstr>
      <vt:lpstr>PowerPoint-Präsentation</vt:lpstr>
      <vt:lpstr>A Deutsch-Uni Online (DUO)</vt:lpstr>
      <vt:lpstr>Plataforma DUO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Vida é muito curta para aprender alemão? Não!  24 de agosto de 2022</dc:title>
  <dc:creator>Neidhardt, Maxi</dc:creator>
  <cp:lastModifiedBy>Neidhardt, Maxi</cp:lastModifiedBy>
  <cp:revision>63</cp:revision>
  <dcterms:modified xsi:type="dcterms:W3CDTF">2024-06-05T13:50:57Z</dcterms:modified>
</cp:coreProperties>
</file>